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7" r:id="rId2"/>
    <p:sldId id="266" r:id="rId3"/>
    <p:sldId id="2113691080" r:id="rId4"/>
    <p:sldId id="270" r:id="rId5"/>
    <p:sldId id="2113691093" r:id="rId6"/>
    <p:sldId id="2113691092" r:id="rId7"/>
    <p:sldId id="2113691094" r:id="rId8"/>
    <p:sldId id="2113691095" r:id="rId9"/>
    <p:sldId id="272" r:id="rId10"/>
    <p:sldId id="2113691070" r:id="rId11"/>
    <p:sldId id="2113691096" r:id="rId12"/>
    <p:sldId id="268" r:id="rId13"/>
    <p:sldId id="2113691097" r:id="rId14"/>
    <p:sldId id="2113691091" r:id="rId15"/>
    <p:sldId id="2113691098" r:id="rId16"/>
    <p:sldId id="273" r:id="rId17"/>
  </p:sldIdLst>
  <p:sldSz cx="24384000" cy="13716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60D"/>
    <a:srgbClr val="014F95"/>
    <a:srgbClr val="FFFFFF"/>
    <a:srgbClr val="E2D6B5"/>
    <a:srgbClr val="BA7530"/>
    <a:srgbClr val="C25F0E"/>
    <a:srgbClr val="876028"/>
    <a:srgbClr val="9E0000"/>
    <a:srgbClr val="B75A0D"/>
    <a:srgbClr val="A24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5" autoAdjust="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1200" y="7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92804439998586"/>
          <c:y val="0.13367171749286513"/>
          <c:w val="0.54621166913439567"/>
          <c:h val="0.7441229151460424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1CE1-42B6-B9E0-F58DBBE3457D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CE1-42B6-B9E0-F58DBBE3457D}"/>
              </c:ext>
            </c:extLst>
          </c:dPt>
          <c:dPt>
            <c:idx val="2"/>
            <c:bubble3D val="0"/>
            <c:spPr>
              <a:solidFill>
                <a:srgbClr val="C25F0E"/>
              </a:solidFill>
            </c:spPr>
            <c:extLst>
              <c:ext xmlns:c16="http://schemas.microsoft.com/office/drawing/2014/chart" uri="{C3380CC4-5D6E-409C-BE32-E72D297353CC}">
                <c16:uniqueId val="{00000005-1CE1-42B6-B9E0-F58DBBE3457D}"/>
              </c:ext>
            </c:extLst>
          </c:dPt>
          <c:cat>
            <c:strRef>
              <c:f>Foglio1!$A$2:$A$4</c:f>
              <c:strCache>
                <c:ptCount val="3"/>
                <c:pt idx="0">
                  <c:v>Uomo</c:v>
                </c:pt>
                <c:pt idx="1">
                  <c:v>Donna</c:v>
                </c:pt>
                <c:pt idx="2">
                  <c:v>Unisex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6.5000000000000002E-2</c:v>
                </c:pt>
                <c:pt idx="1">
                  <c:v>0.14499999999999999</c:v>
                </c:pt>
                <c:pt idx="2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E1-42B6-B9E0-F58DBBE34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6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289677216210654"/>
          <c:y val="3.1161315965988687E-2"/>
          <c:w val="0.46289095541550151"/>
          <c:h val="0.941821486386930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E9-4926-AA1C-1FE30D816EE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E9-4926-AA1C-1FE30D816EE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E9-4926-AA1C-1FE30D816EE9}"/>
              </c:ext>
            </c:extLst>
          </c:dPt>
          <c:dPt>
            <c:idx val="3"/>
            <c:invertIfNegative val="0"/>
            <c:bubble3D val="0"/>
            <c:spPr>
              <a:solidFill>
                <a:srgbClr val="BA75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E9-4926-AA1C-1FE30D816EE9}"/>
              </c:ext>
            </c:extLst>
          </c:dPt>
          <c:dPt>
            <c:idx val="4"/>
            <c:invertIfNegative val="0"/>
            <c:bubble3D val="0"/>
            <c:spPr>
              <a:solidFill>
                <a:srgbClr val="E2D6B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0E9-4926-AA1C-1FE30D816EE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0E9-4926-AA1C-1FE30D816EE9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E9-4926-AA1C-1FE30D816EE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0E9-4926-AA1C-1FE30D816EE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0E9-4926-AA1C-1FE30D816E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rgbClr val="014F9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esclusivamente attività di formazione tradizionale</c:v>
                </c:pt>
                <c:pt idx="1">
                  <c:v>prevalentemente attività di formazione tradizionale</c:v>
                </c:pt>
                <c:pt idx="2">
                  <c:v>in egual misura attività di formazione tradizionale e di formazione digitale</c:v>
                </c:pt>
                <c:pt idx="3">
                  <c:v>prevalentemente attività di formazione digitale</c:v>
                </c:pt>
                <c:pt idx="4">
                  <c:v>esclusivamente attività di formazione digitale</c:v>
                </c:pt>
              </c:strCache>
            </c:strRef>
          </c:cat>
          <c:val>
            <c:numRef>
              <c:f>Foglio1!$B$2:$B$6</c:f>
              <c:numCache>
                <c:formatCode>0.0%</c:formatCode>
                <c:ptCount val="5"/>
                <c:pt idx="0">
                  <c:v>0.1515</c:v>
                </c:pt>
                <c:pt idx="1">
                  <c:v>0.31059999999999999</c:v>
                </c:pt>
                <c:pt idx="2">
                  <c:v>0.41670000000000001</c:v>
                </c:pt>
                <c:pt idx="3">
                  <c:v>9.849999999999999E-2</c:v>
                </c:pt>
                <c:pt idx="4">
                  <c:v>2.2700000000000001E-2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0E9-4926-AA1C-1FE30D816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2877711"/>
        <c:axId val="1385977567"/>
      </c:barChart>
      <c:valAx>
        <c:axId val="1385977567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800" b="0" i="0" u="none" strike="noStrike" kern="120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21291453054268"/>
          <c:y val="0.17258932172022767"/>
          <c:w val="0.37849336735847966"/>
          <c:h val="0.53501807872163598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1D46-420F-A6DA-26124E360365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D46-420F-A6DA-26124E360365}"/>
              </c:ext>
            </c:extLst>
          </c:dPt>
          <c:dPt>
            <c:idx val="2"/>
            <c:bubble3D val="0"/>
            <c:spPr>
              <a:solidFill>
                <a:srgbClr val="C25F0E"/>
              </a:solidFill>
            </c:spPr>
            <c:extLst>
              <c:ext xmlns:c16="http://schemas.microsoft.com/office/drawing/2014/chart" uri="{C3380CC4-5D6E-409C-BE32-E72D297353CC}">
                <c16:uniqueId val="{00000005-1D46-420F-A6DA-26124E360365}"/>
              </c:ext>
            </c:extLst>
          </c:dPt>
          <c:dPt>
            <c:idx val="3"/>
            <c:bubble3D val="0"/>
            <c:spPr>
              <a:solidFill>
                <a:srgbClr val="E2D6B5"/>
              </a:solidFill>
            </c:spPr>
            <c:extLst>
              <c:ext xmlns:c16="http://schemas.microsoft.com/office/drawing/2014/chart" uri="{C3380CC4-5D6E-409C-BE32-E72D297353CC}">
                <c16:uniqueId val="{00000007-1D46-420F-A6DA-26124E360365}"/>
              </c:ext>
            </c:extLst>
          </c:dPt>
          <c:dLbls>
            <c:dLbl>
              <c:idx val="0"/>
              <c:layout>
                <c:manualLayout>
                  <c:x val="0.14337339184937231"/>
                  <c:y val="-8.549979108425903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63168342607174"/>
                      <c:h val="0.151867064956865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46-420F-A6DA-26124E360365}"/>
                </c:ext>
              </c:extLst>
            </c:dLbl>
            <c:dLbl>
              <c:idx val="1"/>
              <c:layout>
                <c:manualLayout>
                  <c:x val="0.19237522134095036"/>
                  <c:y val="0.1524571722731035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46-420F-A6DA-26124E360365}"/>
                </c:ext>
              </c:extLst>
            </c:dLbl>
            <c:dLbl>
              <c:idx val="2"/>
              <c:layout>
                <c:manualLayout>
                  <c:x val="-4.6190053802846222E-2"/>
                  <c:y val="0.2786621928051056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1408026692046257"/>
                      <c:h val="0.250221546267781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D46-420F-A6DA-26124E360365}"/>
                </c:ext>
              </c:extLst>
            </c:dLbl>
            <c:dLbl>
              <c:idx val="3"/>
              <c:layout>
                <c:manualLayout>
                  <c:x val="-0.13635459607349842"/>
                  <c:y val="-1.811184174649873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46-420F-A6DA-26124E360365}"/>
                </c:ext>
              </c:extLst>
            </c:dLbl>
            <c:dLbl>
              <c:idx val="4"/>
              <c:layout>
                <c:manualLayout>
                  <c:x val="-9.8143887536378316E-2"/>
                  <c:y val="-0.177749062610090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46-420F-A6DA-26124E3603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Fondamentale</c:v>
                </c:pt>
                <c:pt idx="1">
                  <c:v>Abbastanza rilevante</c:v>
                </c:pt>
                <c:pt idx="2">
                  <c:v>di supporto all'attività ma non così rilevante</c:v>
                </c:pt>
                <c:pt idx="3">
                  <c:v>Abbastanza marginale</c:v>
                </c:pt>
                <c:pt idx="4">
                  <c:v>Non rilevante</c:v>
                </c:pt>
              </c:strCache>
            </c:strRef>
          </c:cat>
          <c:val>
            <c:numRef>
              <c:f>Foglio1!$B$2:$B$6</c:f>
              <c:numCache>
                <c:formatCode>0.0%</c:formatCode>
                <c:ptCount val="5"/>
                <c:pt idx="0">
                  <c:v>0.63600000000000001</c:v>
                </c:pt>
                <c:pt idx="1">
                  <c:v>0.22700000000000001</c:v>
                </c:pt>
                <c:pt idx="2">
                  <c:v>0.10199999999999999</c:v>
                </c:pt>
                <c:pt idx="3">
                  <c:v>1.7999999999999999E-2</c:v>
                </c:pt>
                <c:pt idx="4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46-420F-A6DA-26124E360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4"/>
        <c:holeSize val="74"/>
      </c:doughnutChart>
    </c:plotArea>
    <c:plotVisOnly val="1"/>
    <c:dispBlanksAs val="zero"/>
    <c:showDLblsOverMax val="0"/>
  </c:chart>
  <c:txPr>
    <a:bodyPr/>
    <a:lstStyle/>
    <a:p>
      <a:pPr>
        <a:defRPr sz="2800">
          <a:solidFill>
            <a:schemeClr val="bg2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167455779254531E-2"/>
          <c:y val="3.1161315965988687E-2"/>
          <c:w val="0.84565261431406591"/>
          <c:h val="0.71271760994846911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ln w="57150" cap="rnd" cmpd="sng" algn="ctr">
              <a:solidFill>
                <a:srgbClr val="AF560D"/>
              </a:solidFill>
              <a:prstDash val="solid"/>
              <a:round/>
            </a:ln>
            <a:effectLst/>
          </c:spPr>
          <c:marker>
            <c:symbol val="circle"/>
            <c:size val="39"/>
            <c:spPr>
              <a:solidFill>
                <a:schemeClr val="accent1"/>
              </a:solidFill>
              <a:ln w="57150" cap="flat" cmpd="sng" algn="ctr">
                <a:noFill/>
                <a:prstDash val="solid"/>
                <a:round/>
              </a:ln>
              <a:effectLst/>
            </c:spPr>
          </c:marker>
          <c:dPt>
            <c:idx val="0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64-44C6-9A57-72AC962F6863}"/>
              </c:ext>
            </c:extLst>
          </c:dPt>
          <c:dPt>
            <c:idx val="1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64-44C6-9A57-72AC962F6863}"/>
              </c:ext>
            </c:extLst>
          </c:dPt>
          <c:dPt>
            <c:idx val="2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64-44C6-9A57-72AC962F6863}"/>
              </c:ext>
            </c:extLst>
          </c:dPt>
          <c:dPt>
            <c:idx val="3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C64-44C6-9A57-72AC962F6863}"/>
              </c:ext>
            </c:extLst>
          </c:dPt>
          <c:dPt>
            <c:idx val="4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64-44C6-9A57-72AC962F6863}"/>
              </c:ext>
            </c:extLst>
          </c:dPt>
          <c:dPt>
            <c:idx val="5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64-44C6-9A57-72AC962F6863}"/>
              </c:ext>
            </c:extLst>
          </c:dPt>
          <c:dPt>
            <c:idx val="6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64-44C6-9A57-72AC962F6863}"/>
              </c:ext>
            </c:extLst>
          </c:dPt>
          <c:dPt>
            <c:idx val="7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64-44C6-9A57-72AC962F6863}"/>
              </c:ext>
            </c:extLst>
          </c:dPt>
          <c:dPt>
            <c:idx val="8"/>
            <c:bubble3D val="0"/>
            <c:spPr>
              <a:ln w="57150" cap="rnd" cmpd="sng" algn="ctr">
                <a:solidFill>
                  <a:srgbClr val="AF560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C64-44C6-9A57-72AC962F6863}"/>
              </c:ext>
            </c:extLst>
          </c:dPt>
          <c:dLbls>
            <c:dLbl>
              <c:idx val="0"/>
              <c:layout>
                <c:manualLayout>
                  <c:x val="-2.6476475954764291E-2"/>
                  <c:y val="-8.3310484790557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64-44C6-9A57-72AC962F6863}"/>
                </c:ext>
              </c:extLst>
            </c:dLbl>
            <c:dLbl>
              <c:idx val="1"/>
              <c:layout>
                <c:manualLayout>
                  <c:x val="-2.0145144748190263E-2"/>
                  <c:y val="-8.4612211115410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64-44C6-9A57-72AC962F6863}"/>
                </c:ext>
              </c:extLst>
            </c:dLbl>
            <c:dLbl>
              <c:idx val="2"/>
              <c:layout>
                <c:manualLayout>
                  <c:x val="-1.611611579855218E-2"/>
                  <c:y val="-9.5026021714230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64-44C6-9A57-72AC962F6863}"/>
                </c:ext>
              </c:extLst>
            </c:dLbl>
            <c:dLbl>
              <c:idx val="3"/>
              <c:layout>
                <c:manualLayout>
                  <c:x val="-1.3238237977382146E-2"/>
                  <c:y val="-6.8991495217180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64-44C6-9A57-72AC962F6863}"/>
                </c:ext>
              </c:extLst>
            </c:dLbl>
            <c:dLbl>
              <c:idx val="4"/>
              <c:layout>
                <c:manualLayout>
                  <c:x val="4.0290289496379599E-3"/>
                  <c:y val="-6.3784589917770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64-44C6-9A57-72AC962F6863}"/>
                </c:ext>
              </c:extLst>
            </c:dLbl>
            <c:dLbl>
              <c:idx val="5"/>
              <c:layout>
                <c:manualLayout>
                  <c:x val="-2.6476475954764461E-2"/>
                  <c:y val="-5.9879410943213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64-44C6-9A57-72AC962F6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014F9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 prestazioni del prodotto </c:v>
                </c:pt>
                <c:pt idx="1">
                  <c:v> servizio clienti – velocità di consegna </c:v>
                </c:pt>
                <c:pt idx="2">
                  <c:v> attività formative </c:v>
                </c:pt>
                <c:pt idx="3">
                  <c:v> termini di pagamento </c:v>
                </c:pt>
                <c:pt idx="4">
                  <c:v> prezzo </c:v>
                </c:pt>
                <c:pt idx="5">
                  <c:v> supporto marketing </c:v>
                </c:pt>
              </c:strCache>
            </c:strRef>
          </c:cat>
          <c:val>
            <c:numRef>
              <c:f>Foglio1!$B$2:$B$7</c:f>
              <c:numCache>
                <c:formatCode>_(* #,##0.00_);_(* \(#,##0.00\);_(* "-"??_);_(@_)</c:formatCode>
                <c:ptCount val="6"/>
                <c:pt idx="0">
                  <c:v>4.7300000000000004</c:v>
                </c:pt>
                <c:pt idx="1">
                  <c:v>4.46</c:v>
                </c:pt>
                <c:pt idx="2">
                  <c:v>4.4400000000000004</c:v>
                </c:pt>
                <c:pt idx="3">
                  <c:v>4.3600000000000003</c:v>
                </c:pt>
                <c:pt idx="4">
                  <c:v>4.28</c:v>
                </c:pt>
                <c:pt idx="5">
                  <c:v>4.0599999999999996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9C64-44C6-9A57-72AC962F6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2877711"/>
        <c:axId val="1385977567"/>
      </c:lineChart>
      <c:valAx>
        <c:axId val="1385977567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800" b="0" i="0" u="none" strike="noStrike" kern="120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155195577806249"/>
          <c:y val="2.5303578950475716E-2"/>
          <c:w val="0.34423578835843394"/>
          <c:h val="0.947679223402443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BA-47AC-932D-66CBBCFCD02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BA-47AC-932D-66CBBCFCD02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BA-47AC-932D-66CBBCFCD02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BA-47AC-932D-66CBBCFCD02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7BA-47AC-932D-66CBBCFCD02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800-4DF9-AC05-1023E8F6DBC7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800-4DF9-AC05-1023E8F6DBC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7BA-47AC-932D-66CBBCFCD02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7BA-47AC-932D-66CBBCFCD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sviluppo business salone (iniziative di marketing)</c:v>
                </c:pt>
                <c:pt idx="1">
                  <c:v>gestione della promozione digitale e tradizionale per il salone</c:v>
                </c:pt>
                <c:pt idx="2">
                  <c:v>contabilità e budget</c:v>
                </c:pt>
                <c:pt idx="3">
                  <c:v>supporti specifici per l'amministrazione del salone (servizio appuntamenti, smaltimento rifiuti, ...)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0.52800000000000002</c:v>
                </c:pt>
                <c:pt idx="1">
                  <c:v>0.436</c:v>
                </c:pt>
                <c:pt idx="2">
                  <c:v>0.39300000000000002</c:v>
                </c:pt>
                <c:pt idx="3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BA-47AC-932D-66CBBCFCD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2877711"/>
        <c:axId val="1385977567"/>
      </c:barChart>
      <c:valAx>
        <c:axId val="1385977567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6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289677216210654"/>
          <c:y val="4.0819663454558767E-4"/>
          <c:w val="0.46289095541550151"/>
          <c:h val="0.97257460571837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4A-4674-A870-FD8AD1BBF57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4A-4674-A870-FD8AD1BBF5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4A-4674-A870-FD8AD1BBF57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4A-4674-A870-FD8AD1BBF57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4A-4674-A870-FD8AD1BBF5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A4A-4674-A870-FD8AD1BBF572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A4A-4674-A870-FD8AD1BBF57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A4A-4674-A870-FD8AD1BBF57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A4A-4674-A870-FD8AD1BBF5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rgbClr val="014F9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cresciuto</c:v>
                </c:pt>
                <c:pt idx="1">
                  <c:v>rimasto costante</c:v>
                </c:pt>
                <c:pt idx="2">
                  <c:v>diminuito durante i lockdown ma ora è tornato uguale a prima</c:v>
                </c:pt>
                <c:pt idx="3">
                  <c:v>diminuito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0.13200000000000001</c:v>
                </c:pt>
                <c:pt idx="1">
                  <c:v>0.64500000000000002</c:v>
                </c:pt>
                <c:pt idx="2">
                  <c:v>3.5000000000000003E-2</c:v>
                </c:pt>
                <c:pt idx="3">
                  <c:v>0.188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A4A-4674-A870-FD8AD1BBF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2877711"/>
        <c:axId val="1385977567"/>
      </c:barChart>
      <c:valAx>
        <c:axId val="1385977567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800" b="0" i="0" u="none" strike="noStrike" kern="120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38139416791591E-3"/>
          <c:y val="0"/>
          <c:w val="0.76386768723060694"/>
          <c:h val="0.9664598235743519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C2FF-4F1F-87DC-F8C657FC1D3B}"/>
              </c:ext>
            </c:extLst>
          </c:dPt>
          <c:dPt>
            <c:idx val="1"/>
            <c:bubble3D val="0"/>
            <c:spPr>
              <a:solidFill>
                <a:srgbClr val="876028"/>
              </a:solidFill>
            </c:spPr>
            <c:extLst>
              <c:ext xmlns:c16="http://schemas.microsoft.com/office/drawing/2014/chart" uri="{C3380CC4-5D6E-409C-BE32-E72D297353CC}">
                <c16:uniqueId val="{00000003-C2FF-4F1F-87DC-F8C657FC1D3B}"/>
              </c:ext>
            </c:extLst>
          </c:dPt>
          <c:dPt>
            <c:idx val="2"/>
            <c:bubble3D val="0"/>
            <c:spPr>
              <a:solidFill>
                <a:srgbClr val="C25F0E"/>
              </a:solidFill>
            </c:spPr>
            <c:extLst>
              <c:ext xmlns:c16="http://schemas.microsoft.com/office/drawing/2014/chart" uri="{C3380CC4-5D6E-409C-BE32-E72D297353CC}">
                <c16:uniqueId val="{00000005-C2FF-4F1F-87DC-F8C657FC1D3B}"/>
              </c:ext>
            </c:extLst>
          </c:dPt>
          <c:dPt>
            <c:idx val="3"/>
            <c:bubble3D val="0"/>
            <c:spPr>
              <a:solidFill>
                <a:srgbClr val="E2D6B5"/>
              </a:solidFill>
            </c:spPr>
            <c:extLst>
              <c:ext xmlns:c16="http://schemas.microsoft.com/office/drawing/2014/chart" uri="{C3380CC4-5D6E-409C-BE32-E72D297353CC}">
                <c16:uniqueId val="{00000007-C2FF-4F1F-87DC-F8C657FC1D3B}"/>
              </c:ext>
            </c:extLst>
          </c:dPt>
          <c:dLbls>
            <c:dLbl>
              <c:idx val="0"/>
              <c:layout>
                <c:manualLayout>
                  <c:x val="2.26085541206569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FF-4F1F-87DC-F8C657FC1D3B}"/>
                </c:ext>
              </c:extLst>
            </c:dLbl>
            <c:dLbl>
              <c:idx val="1"/>
              <c:layout>
                <c:manualLayout>
                  <c:x val="5.326003298976768E-3"/>
                  <c:y val="-1.7142545530330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FF-4F1F-87DC-F8C657FC1D3B}"/>
                </c:ext>
              </c:extLst>
            </c:dLbl>
            <c:dLbl>
              <c:idx val="2"/>
              <c:layout>
                <c:manualLayout>
                  <c:x val="6.65750412372095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FF-4F1F-87DC-F8C657FC1D3B}"/>
                </c:ext>
              </c:extLst>
            </c:dLbl>
            <c:dLbl>
              <c:idx val="3"/>
              <c:layout>
                <c:manualLayout>
                  <c:x val="2.3425502895804608E-2"/>
                  <c:y val="-1.98260962995318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200" b="1">
                      <a:solidFill>
                        <a:schemeClr val="bg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FF-4F1F-87DC-F8C657FC1D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fino a 20€</c:v>
                </c:pt>
                <c:pt idx="1">
                  <c:v>21-30€</c:v>
                </c:pt>
                <c:pt idx="2">
                  <c:v>31-40€</c:v>
                </c:pt>
                <c:pt idx="3">
                  <c:v>oltre 40€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4.1000000000000002E-2</c:v>
                </c:pt>
                <c:pt idx="1">
                  <c:v>0.218</c:v>
                </c:pt>
                <c:pt idx="2">
                  <c:v>0.38500000000000001</c:v>
                </c:pt>
                <c:pt idx="3">
                  <c:v>0.35599999999999998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FF-4F1F-87DC-F8C657FC1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zero"/>
    <c:showDLblsOverMax val="0"/>
  </c:chart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8622535329675"/>
          <c:y val="4.0819663454558767E-4"/>
          <c:w val="0.57492542880630371"/>
          <c:h val="0.97257460571837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88-4655-8DF8-BF0E394D24DC}"/>
              </c:ext>
            </c:extLst>
          </c:dPt>
          <c:dPt>
            <c:idx val="1"/>
            <c:invertIfNegative val="0"/>
            <c:bubble3D val="0"/>
            <c:spPr>
              <a:solidFill>
                <a:srgbClr val="AF560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88-4655-8DF8-BF0E394D24DC}"/>
              </c:ext>
            </c:extLst>
          </c:dPt>
          <c:dPt>
            <c:idx val="2"/>
            <c:invertIfNegative val="0"/>
            <c:bubble3D val="0"/>
            <c:spPr>
              <a:solidFill>
                <a:srgbClr val="BA75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88-4655-8DF8-BF0E394D24DC}"/>
              </c:ext>
            </c:extLst>
          </c:dPt>
          <c:dPt>
            <c:idx val="3"/>
            <c:invertIfNegative val="0"/>
            <c:bubble3D val="0"/>
            <c:spPr>
              <a:solidFill>
                <a:srgbClr val="E2D6B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88-4655-8DF8-BF0E394D24D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88-4655-8DF8-BF0E394D24D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88-4655-8DF8-BF0E394D24D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88-4655-8DF8-BF0E394D24D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88-4655-8DF8-BF0E394D24D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88-4655-8DF8-BF0E394D24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rgbClr val="014F9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copertura</c:v>
                </c:pt>
                <c:pt idx="1">
                  <c:v>schiaritura</c:v>
                </c:pt>
                <c:pt idx="2">
                  <c:v>tonalizzazione</c:v>
                </c:pt>
                <c:pt idx="3">
                  <c:v>Altro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0.59299999999999997</c:v>
                </c:pt>
                <c:pt idx="1">
                  <c:v>0.27</c:v>
                </c:pt>
                <c:pt idx="2">
                  <c:v>5.7000000000000002E-2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88-4655-8DF8-BF0E394D2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2877711"/>
        <c:axId val="1385977567"/>
      </c:barChart>
      <c:valAx>
        <c:axId val="1385977567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800" b="0" i="0" u="none" strike="noStrike" kern="120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7502937238127"/>
          <c:y val="0"/>
          <c:w val="0.7554328824365637"/>
          <c:h val="0.95578794925709831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9E6-4894-A6AE-8E5D60A0CFC4}"/>
              </c:ext>
            </c:extLst>
          </c:dPt>
          <c:dPt>
            <c:idx val="1"/>
            <c:bubble3D val="0"/>
            <c:spPr>
              <a:solidFill>
                <a:srgbClr val="876028"/>
              </a:solidFill>
            </c:spPr>
            <c:extLst>
              <c:ext xmlns:c16="http://schemas.microsoft.com/office/drawing/2014/chart" uri="{C3380CC4-5D6E-409C-BE32-E72D297353CC}">
                <c16:uniqueId val="{00000003-E9E6-4894-A6AE-8E5D60A0CFC4}"/>
              </c:ext>
            </c:extLst>
          </c:dPt>
          <c:dPt>
            <c:idx val="2"/>
            <c:bubble3D val="0"/>
            <c:spPr>
              <a:solidFill>
                <a:srgbClr val="C25F0E"/>
              </a:solidFill>
            </c:spPr>
            <c:extLst>
              <c:ext xmlns:c16="http://schemas.microsoft.com/office/drawing/2014/chart" uri="{C3380CC4-5D6E-409C-BE32-E72D297353CC}">
                <c16:uniqueId val="{00000005-E9E6-4894-A6AE-8E5D60A0CFC4}"/>
              </c:ext>
            </c:extLst>
          </c:dPt>
          <c:dPt>
            <c:idx val="3"/>
            <c:bubble3D val="0"/>
            <c:spPr>
              <a:solidFill>
                <a:srgbClr val="E2D6B5"/>
              </a:solidFill>
            </c:spPr>
            <c:extLst>
              <c:ext xmlns:c16="http://schemas.microsoft.com/office/drawing/2014/chart" uri="{C3380CC4-5D6E-409C-BE32-E72D297353CC}">
                <c16:uniqueId val="{00000007-E9E6-4894-A6AE-8E5D60A0CFC4}"/>
              </c:ext>
            </c:extLst>
          </c:dPt>
          <c:dLbls>
            <c:dLbl>
              <c:idx val="1"/>
              <c:layout>
                <c:manualLayout>
                  <c:x val="1.2724305969262486E-3"/>
                  <c:y val="6.8570182121323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E6-4894-A6AE-8E5D60A0CFC4}"/>
                </c:ext>
              </c:extLst>
            </c:dLbl>
            <c:dLbl>
              <c:idx val="2"/>
              <c:layout>
                <c:manualLayout>
                  <c:x val="2.2903750744672473E-2"/>
                  <c:y val="6.8570182121323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E6-4894-A6AE-8E5D60A0CFC4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2200">
                      <a:solidFill>
                        <a:schemeClr val="bg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9E6-4894-A6AE-8E5D60A0C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fino a 20€</c:v>
                </c:pt>
                <c:pt idx="1">
                  <c:v>21-30€</c:v>
                </c:pt>
                <c:pt idx="2">
                  <c:v>31-40€</c:v>
                </c:pt>
                <c:pt idx="3">
                  <c:v>oltre 40€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6.4000000000000001E-2</c:v>
                </c:pt>
                <c:pt idx="1">
                  <c:v>0.20100000000000001</c:v>
                </c:pt>
                <c:pt idx="2">
                  <c:v>0.31</c:v>
                </c:pt>
                <c:pt idx="3">
                  <c:v>0.42499999999999999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E6-4894-A6AE-8E5D60A0C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zero"/>
    <c:showDLblsOverMax val="0"/>
  </c:chart>
  <c:txPr>
    <a:bodyPr/>
    <a:lstStyle/>
    <a:p>
      <a:pPr>
        <a:defRPr sz="24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289677216210654"/>
          <c:y val="3.1161315965988687E-2"/>
          <c:w val="0.46289095541550151"/>
          <c:h val="0.941821486386930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BA-47AC-932D-66CBBCFCD02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BA-47AC-932D-66CBBCFCD02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BA-47AC-932D-66CBBCFCD028}"/>
              </c:ext>
            </c:extLst>
          </c:dPt>
          <c:dPt>
            <c:idx val="3"/>
            <c:invertIfNegative val="0"/>
            <c:bubble3D val="0"/>
            <c:spPr>
              <a:solidFill>
                <a:srgbClr val="BA75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BA-47AC-932D-66CBBCFCD028}"/>
              </c:ext>
            </c:extLst>
          </c:dPt>
          <c:dPt>
            <c:idx val="4"/>
            <c:invertIfNegative val="0"/>
            <c:bubble3D val="0"/>
            <c:spPr>
              <a:solidFill>
                <a:srgbClr val="E2D6B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7BA-47AC-932D-66CBBCFCD02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800-4DF9-AC05-1023E8F6DBC7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800-4DF9-AC05-1023E8F6DBC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7BA-47AC-932D-66CBBCFCD02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7BA-47AC-932D-66CBBCFCD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rgbClr val="014F9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molto/abbastanza migliorata</c:v>
                </c:pt>
                <c:pt idx="1">
                  <c:v>un po' migliorata</c:v>
                </c:pt>
                <c:pt idx="2">
                  <c:v>stabile</c:v>
                </c:pt>
                <c:pt idx="3">
                  <c:v>un po' peggiorata</c:v>
                </c:pt>
                <c:pt idx="4">
                  <c:v>molto/abbastanza peggiorata</c:v>
                </c:pt>
              </c:strCache>
            </c:strRef>
          </c:cat>
          <c:val>
            <c:numRef>
              <c:f>Foglio1!$B$2:$B$6</c:f>
              <c:numCache>
                <c:formatCode>0.0%</c:formatCode>
                <c:ptCount val="5"/>
                <c:pt idx="0">
                  <c:v>8.500000000000002E-2</c:v>
                </c:pt>
                <c:pt idx="1">
                  <c:v>0.22700000000000001</c:v>
                </c:pt>
                <c:pt idx="2">
                  <c:v>0.44900000000000001</c:v>
                </c:pt>
                <c:pt idx="3">
                  <c:v>0.188</c:v>
                </c:pt>
                <c:pt idx="4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BA-47AC-932D-66CBBCFCD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2877711"/>
        <c:axId val="1385977567"/>
      </c:barChart>
      <c:valAx>
        <c:axId val="1385977567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800" b="0" i="0" u="none" strike="noStrike" kern="120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289677216210654"/>
          <c:y val="3.1161315965988687E-2"/>
          <c:w val="0.46289095541550151"/>
          <c:h val="0.941821486386930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BA-47AC-932D-66CBBCFCD02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BA-47AC-932D-66CBBCFCD02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BA-47AC-932D-66CBBCFCD02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BA-47AC-932D-66CBBCFCD02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7BA-47AC-932D-66CBBCFCD02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800-4DF9-AC05-1023E8F6DBC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800-4DF9-AC05-1023E8F6DBC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7BA-47AC-932D-66CBBCFCD02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7BA-47AC-932D-66CBBCFCD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rgbClr val="014F9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Foglio1!$A$2:$A$9</c:f>
              <c:strCache>
                <c:ptCount val="8"/>
                <c:pt idx="0">
                  <c:v>introduzione nuovi servizi</c:v>
                </c:pt>
                <c:pt idx="1">
                  <c:v>riduzione spese generali</c:v>
                </c:pt>
                <c:pt idx="2">
                  <c:v>promozione/servizi</c:v>
                </c:pt>
                <c:pt idx="3">
                  <c:v>aumento prezzi</c:v>
                </c:pt>
                <c:pt idx="4">
                  <c:v>eliminazione servizi non remunerativi</c:v>
                </c:pt>
                <c:pt idx="5">
                  <c:v>cambio/rinnovo allestimento</c:v>
                </c:pt>
                <c:pt idx="6">
                  <c:v>introduzione/sviluppo delle vendite online</c:v>
                </c:pt>
                <c:pt idx="7">
                  <c:v>diminuzione prezzi</c:v>
                </c:pt>
              </c:strCache>
            </c:strRef>
          </c:cat>
          <c:val>
            <c:numRef>
              <c:f>Foglio1!$B$2:$B$9</c:f>
              <c:numCache>
                <c:formatCode>0.0%</c:formatCode>
                <c:ptCount val="8"/>
                <c:pt idx="0">
                  <c:v>0.51700000000000002</c:v>
                </c:pt>
                <c:pt idx="1">
                  <c:v>0.438</c:v>
                </c:pt>
                <c:pt idx="2">
                  <c:v>0.32400000000000001</c:v>
                </c:pt>
                <c:pt idx="3">
                  <c:v>0.307</c:v>
                </c:pt>
                <c:pt idx="4">
                  <c:v>0.188</c:v>
                </c:pt>
                <c:pt idx="5">
                  <c:v>0.14199999999999999</c:v>
                </c:pt>
                <c:pt idx="6">
                  <c:v>2.3E-2</c:v>
                </c:pt>
                <c:pt idx="7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BA-47AC-932D-66CBBCFCD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2877711"/>
        <c:axId val="1385977567"/>
      </c:barChart>
      <c:valAx>
        <c:axId val="1385977567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800" b="0" i="0" u="none" strike="noStrike" kern="120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21291453054268"/>
          <c:y val="9.5998254969853411E-2"/>
          <c:w val="0.47505087224312492"/>
          <c:h val="0.61160917479835242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805-493F-A379-1DE9283FDCB8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805-493F-A379-1DE9283FDCB8}"/>
              </c:ext>
            </c:extLst>
          </c:dPt>
          <c:dPt>
            <c:idx val="2"/>
            <c:bubble3D val="0"/>
            <c:spPr>
              <a:solidFill>
                <a:srgbClr val="C25F0E"/>
              </a:solidFill>
            </c:spPr>
            <c:extLst>
              <c:ext xmlns:c16="http://schemas.microsoft.com/office/drawing/2014/chart" uri="{C3380CC4-5D6E-409C-BE32-E72D297353CC}">
                <c16:uniqueId val="{00000005-9805-493F-A379-1DE9283FDCB8}"/>
              </c:ext>
            </c:extLst>
          </c:dPt>
          <c:dPt>
            <c:idx val="3"/>
            <c:bubble3D val="0"/>
            <c:spPr>
              <a:solidFill>
                <a:srgbClr val="E2D6B5"/>
              </a:solidFill>
            </c:spPr>
            <c:extLst>
              <c:ext xmlns:c16="http://schemas.microsoft.com/office/drawing/2014/chart" uri="{C3380CC4-5D6E-409C-BE32-E72D297353CC}">
                <c16:uniqueId val="{00000007-9805-493F-A379-1DE9283FDCB8}"/>
              </c:ext>
            </c:extLst>
          </c:dPt>
          <c:dLbls>
            <c:dLbl>
              <c:idx val="0"/>
              <c:layout>
                <c:manualLayout>
                  <c:x val="-0.12345530239015624"/>
                  <c:y val="-4.21463611793589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05-493F-A379-1DE9283FDCB8}"/>
                </c:ext>
              </c:extLst>
            </c:dLbl>
            <c:dLbl>
              <c:idx val="1"/>
              <c:layout>
                <c:manualLayout>
                  <c:x val="-0.10716810207737094"/>
                  <c:y val="-9.89927211753171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05-493F-A379-1DE9283FDCB8}"/>
                </c:ext>
              </c:extLst>
            </c:dLbl>
            <c:dLbl>
              <c:idx val="2"/>
              <c:layout>
                <c:manualLayout>
                  <c:x val="0.15674284007255485"/>
                  <c:y val="1.13160417248884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05-493F-A379-1DE9283FDCB8}"/>
                </c:ext>
              </c:extLst>
            </c:dLbl>
            <c:dLbl>
              <c:idx val="3"/>
              <c:layout>
                <c:manualLayout>
                  <c:x val="-0.13635459607349842"/>
                  <c:y val="-1.811184174649873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05-493F-A379-1DE9283FDC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Molto spesso</c:v>
                </c:pt>
                <c:pt idx="1">
                  <c:v>Spesso</c:v>
                </c:pt>
                <c:pt idx="2">
                  <c:v>Qualche volta</c:v>
                </c:pt>
                <c:pt idx="3">
                  <c:v>Mai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5.0999999999999997E-2</c:v>
                </c:pt>
                <c:pt idx="1">
                  <c:v>0.17</c:v>
                </c:pt>
                <c:pt idx="2">
                  <c:v>0.45500000000000002</c:v>
                </c:pt>
                <c:pt idx="3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05-493F-A379-1DE9283FD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4"/>
        <c:holeSize val="74"/>
      </c:doughnutChart>
    </c:plotArea>
    <c:plotVisOnly val="1"/>
    <c:dispBlanksAs val="zero"/>
    <c:showDLblsOverMax val="0"/>
  </c:chart>
  <c:txPr>
    <a:bodyPr/>
    <a:lstStyle/>
    <a:p>
      <a:pPr>
        <a:defRPr sz="3600">
          <a:solidFill>
            <a:schemeClr val="bg2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289677216210654"/>
          <c:y val="3.1161315965988687E-2"/>
          <c:w val="0.53257672596453753"/>
          <c:h val="0.941821486386930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67-44DF-8CBC-BD9E82BE79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67-44DF-8CBC-BD9E82BE79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767-44DF-8CBC-BD9E82BE792E}"/>
              </c:ext>
            </c:extLst>
          </c:dPt>
          <c:dPt>
            <c:idx val="3"/>
            <c:invertIfNegative val="0"/>
            <c:bubble3D val="0"/>
            <c:spPr>
              <a:solidFill>
                <a:srgbClr val="BA75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767-44DF-8CBC-BD9E82BE792E}"/>
              </c:ext>
            </c:extLst>
          </c:dPt>
          <c:dPt>
            <c:idx val="4"/>
            <c:invertIfNegative val="0"/>
            <c:bubble3D val="0"/>
            <c:spPr>
              <a:solidFill>
                <a:srgbClr val="E2D6B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67-44DF-8CBC-BD9E82BE792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67-44DF-8CBC-BD9E82BE792E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767-44DF-8CBC-BD9E82BE792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767-44DF-8CBC-BD9E82BE792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767-44DF-8CBC-BD9E82BE79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rgbClr val="014F9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esclusivamente attività di formazione tradizionale</c:v>
                </c:pt>
                <c:pt idx="1">
                  <c:v>prevalentemente attività di formazione tradizionale</c:v>
                </c:pt>
                <c:pt idx="2">
                  <c:v>in egual misura formazione tradizionale e digitale</c:v>
                </c:pt>
                <c:pt idx="3">
                  <c:v>prevalentemente attività di formazione digitale</c:v>
                </c:pt>
                <c:pt idx="4">
                  <c:v>esclusivamente attività di formazione digitale</c:v>
                </c:pt>
              </c:strCache>
            </c:strRef>
          </c:cat>
          <c:val>
            <c:numRef>
              <c:f>Foglio1!$B$2:$B$6</c:f>
              <c:numCache>
                <c:formatCode>0.0%</c:formatCode>
                <c:ptCount val="5"/>
                <c:pt idx="0">
                  <c:v>0.11899999999999999</c:v>
                </c:pt>
                <c:pt idx="1">
                  <c:v>0.28399999999999997</c:v>
                </c:pt>
                <c:pt idx="2">
                  <c:v>0.49399999999999999</c:v>
                </c:pt>
                <c:pt idx="3">
                  <c:v>6.3E-2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767-44DF-8CBC-BD9E82BE7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2877711"/>
        <c:axId val="1385977567"/>
      </c:barChart>
      <c:valAx>
        <c:axId val="1385977567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82877711"/>
        <c:crosses val="autoZero"/>
        <c:crossBetween val="between"/>
      </c:valAx>
      <c:catAx>
        <c:axId val="158287771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800" b="0" i="0" u="none" strike="noStrike" kern="120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38597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 lIns="91431" tIns="45716" rIns="91431" bIns="45716"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06358" y="4715908"/>
            <a:ext cx="4984962" cy="4467701"/>
          </a:xfrm>
          <a:prstGeom prst="rect">
            <a:avLst/>
          </a:prstGeom>
        </p:spPr>
        <p:txBody>
          <a:bodyPr lIns="91431" tIns="45716" rIns="91431" bIns="45716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1954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Footer.png"/>
          <p:cNvPicPr>
            <a:picLocks noChangeAspect="1"/>
          </p:cNvPicPr>
          <p:nvPr/>
        </p:nvPicPr>
        <p:blipFill rotWithShape="1">
          <a:blip r:embed="rId2" cstate="print"/>
          <a:srcRect l="283" r="22158"/>
          <a:stretch/>
        </p:blipFill>
        <p:spPr>
          <a:xfrm>
            <a:off x="-20437" y="12721187"/>
            <a:ext cx="19019637" cy="100900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2" descr="Y:\Loghi\CIA\Camera It 1 riga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96211" y="12732675"/>
            <a:ext cx="2596389" cy="869025"/>
          </a:xfrm>
          <a:prstGeom prst="rect">
            <a:avLst/>
          </a:prstGeom>
          <a:noFill/>
        </p:spPr>
      </p:pic>
      <p:sp>
        <p:nvSpPr>
          <p:cNvPr id="9" name="Rettangolo 8"/>
          <p:cNvSpPr/>
          <p:nvPr userDrawn="1"/>
        </p:nvSpPr>
        <p:spPr>
          <a:xfrm>
            <a:off x="20100175" y="12721187"/>
            <a:ext cx="4283825" cy="1009006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1C7B9E6-E20D-49C6-B55A-6817D755AC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9200" y="12849686"/>
            <a:ext cx="5311851" cy="869025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Loghi\CIA\Camera It 1 r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2197" y="6641719"/>
            <a:ext cx="10039605" cy="3360307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7524750" y="10405036"/>
            <a:ext cx="927735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In collaborazione con il Centro Studi e Cultura d’Impresa di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2625469"/>
            <a:ext cx="24384000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6000" b="1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EVOLUZIONE DELLA PROFESSIONE ACCONCIATORE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6000" b="1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dalla formazione alla sostenibilità</a:t>
            </a:r>
            <a:endParaRPr kumimoji="0" lang="it-IT" sz="6000" b="1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4834E81-6A19-489A-9BA7-43CF832194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8" y="11187638"/>
            <a:ext cx="7294190" cy="11933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0">
            <a:extLst>
              <a:ext uri="{FF2B5EF4-FFF2-40B4-BE49-F238E27FC236}">
                <a16:creationId xmlns:a16="http://schemas.microsoft.com/office/drawing/2014/main" id="{99F6A544-8D16-4A65-83D4-73794765DDE2}"/>
              </a:ext>
            </a:extLst>
          </p:cNvPr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Attività di formazione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68B46E-B28D-4118-9FC5-F61303AAF8D7}"/>
              </a:ext>
            </a:extLst>
          </p:cNvPr>
          <p:cNvSpPr txBox="1"/>
          <p:nvPr/>
        </p:nvSpPr>
        <p:spPr>
          <a:xfrm>
            <a:off x="1570838" y="2128269"/>
            <a:ext cx="8674175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Nell’ultimo periodo, frequenza della formazione di tipo digitale: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A197C8B-B756-4428-91C7-0007A417497E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63A6068E-4F5E-7DDD-EDB4-941D62D381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225818"/>
              </p:ext>
            </p:extLst>
          </p:nvPr>
        </p:nvGraphicFramePr>
        <p:xfrm>
          <a:off x="0" y="3981518"/>
          <a:ext cx="12422577" cy="87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47B75A-00BF-83E9-696C-E243D1579E4C}"/>
              </a:ext>
            </a:extLst>
          </p:cNvPr>
          <p:cNvSpPr txBox="1"/>
          <p:nvPr/>
        </p:nvSpPr>
        <p:spPr>
          <a:xfrm>
            <a:off x="14145815" y="2343713"/>
            <a:ext cx="867417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…e in futuro verrà svolta: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2ADD9743-2C4A-42AF-A3B5-E39AED4C2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810610"/>
              </p:ext>
            </p:extLst>
          </p:nvPr>
        </p:nvGraphicFramePr>
        <p:xfrm>
          <a:off x="11208678" y="3416686"/>
          <a:ext cx="13175322" cy="750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883189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0">
            <a:extLst>
              <a:ext uri="{FF2B5EF4-FFF2-40B4-BE49-F238E27FC236}">
                <a16:creationId xmlns:a16="http://schemas.microsoft.com/office/drawing/2014/main" id="{99F6A544-8D16-4A65-83D4-73794765DDE2}"/>
              </a:ext>
            </a:extLst>
          </p:cNvPr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Attività di formazione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A197C8B-B756-4428-91C7-0007A417497E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AC780685-4FA3-7D48-1359-E879C5593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0484506"/>
              </p:ext>
            </p:extLst>
          </p:nvPr>
        </p:nvGraphicFramePr>
        <p:xfrm>
          <a:off x="10312932" y="2389342"/>
          <a:ext cx="14032994" cy="97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2678DC46-3383-50AD-BBD3-E7BB35B2ED94}"/>
              </a:ext>
            </a:extLst>
          </p:cNvPr>
          <p:cNvSpPr txBox="1"/>
          <p:nvPr/>
        </p:nvSpPr>
        <p:spPr>
          <a:xfrm>
            <a:off x="9510502" y="1747366"/>
            <a:ext cx="13646454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Tipologia di formazione svolta: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A4ADC14F-FB96-9951-822D-EF22520FEA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4168411"/>
              </p:ext>
            </p:extLst>
          </p:nvPr>
        </p:nvGraphicFramePr>
        <p:xfrm>
          <a:off x="396790" y="3497501"/>
          <a:ext cx="12422577" cy="87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774642F6-F853-1193-32E6-AC903658DBFE}"/>
              </a:ext>
            </a:extLst>
          </p:cNvPr>
          <p:cNvSpPr txBox="1"/>
          <p:nvPr/>
        </p:nvSpPr>
        <p:spPr>
          <a:xfrm>
            <a:off x="10136" y="1743045"/>
            <a:ext cx="944619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Il ruolo della formazione per il salone:</a:t>
            </a:r>
          </a:p>
        </p:txBody>
      </p:sp>
    </p:spTree>
    <p:extLst>
      <p:ext uri="{BB962C8B-B14F-4D97-AF65-F5344CB8AC3E}">
        <p14:creationId xmlns:p14="http://schemas.microsoft.com/office/powerpoint/2010/main" val="260590020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asellaDiTesto 147"/>
          <p:cNvSpPr txBox="1"/>
          <p:nvPr/>
        </p:nvSpPr>
        <p:spPr>
          <a:xfrm>
            <a:off x="16907628" y="6635203"/>
            <a:ext cx="3067050" cy="841256"/>
          </a:xfrm>
          <a:prstGeom prst="rect">
            <a:avLst/>
          </a:prstGeom>
          <a:noFill/>
          <a:ln w="381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17,4</a:t>
            </a:r>
            <a:r>
              <a:rPr lang="it-IT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95" name="CasellaDiTesto 194"/>
          <p:cNvSpPr txBox="1"/>
          <p:nvPr/>
        </p:nvSpPr>
        <p:spPr>
          <a:xfrm>
            <a:off x="2190566" y="6518591"/>
            <a:ext cx="8545145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2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Prevalentemente o esclusivamente 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2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dal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grossista</a:t>
            </a:r>
            <a:r>
              <a:rPr kumimoji="0" lang="it-IT" sz="32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 /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distributore</a:t>
            </a:r>
          </a:p>
        </p:txBody>
      </p:sp>
      <p:sp>
        <p:nvSpPr>
          <p:cNvPr id="156" name="CasellaDiTesto 155"/>
          <p:cNvSpPr txBox="1"/>
          <p:nvPr/>
        </p:nvSpPr>
        <p:spPr>
          <a:xfrm>
            <a:off x="16907628" y="4030201"/>
            <a:ext cx="306705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33,8</a:t>
            </a:r>
            <a:r>
              <a:rPr lang="it-IT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96" name="CasellaDiTesto 195"/>
          <p:cNvSpPr txBox="1"/>
          <p:nvPr/>
        </p:nvSpPr>
        <p:spPr>
          <a:xfrm>
            <a:off x="2190566" y="3914035"/>
            <a:ext cx="8545145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Prevalentemente o esclusivamente </a:t>
            </a:r>
          </a:p>
          <a:p>
            <a:pPr algn="l"/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 </a:t>
            </a:r>
            <a:r>
              <a:rPr lang="it-IT" sz="32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rappresentante</a:t>
            </a:r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 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64" name="CasellaDiTesto 163"/>
          <p:cNvSpPr txBox="1"/>
          <p:nvPr/>
        </p:nvSpPr>
        <p:spPr>
          <a:xfrm>
            <a:off x="16907628" y="5332702"/>
            <a:ext cx="3067050" cy="841256"/>
          </a:xfrm>
          <a:prstGeom prst="rect">
            <a:avLst/>
          </a:prstGeom>
          <a:noFill/>
          <a:ln w="381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25,4</a:t>
            </a:r>
            <a:r>
              <a:rPr kumimoji="0" lang="it-IT" sz="40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97" name="CasellaDiTesto 196"/>
          <p:cNvSpPr txBox="1"/>
          <p:nvPr/>
        </p:nvSpPr>
        <p:spPr>
          <a:xfrm>
            <a:off x="2190566" y="5206377"/>
            <a:ext cx="8545145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2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In egual misura sia dal grossista / distributore che dal rappresentante</a:t>
            </a:r>
          </a:p>
        </p:txBody>
      </p:sp>
      <p:sp>
        <p:nvSpPr>
          <p:cNvPr id="59" name="Shape 140"/>
          <p:cNvSpPr/>
          <p:nvPr/>
        </p:nvSpPr>
        <p:spPr>
          <a:xfrm>
            <a:off x="548234" y="58542"/>
            <a:ext cx="21063257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L'approvvigionamento di prodotti cosmetici per il mio salone avviene...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6D9A17AF-25AD-42F8-BA69-E07F6A53F137}"/>
              </a:ext>
            </a:extLst>
          </p:cNvPr>
          <p:cNvSpPr txBox="1"/>
          <p:nvPr/>
        </p:nvSpPr>
        <p:spPr>
          <a:xfrm>
            <a:off x="16907628" y="7937704"/>
            <a:ext cx="306705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16,6</a:t>
            </a:r>
            <a:r>
              <a:rPr lang="it-IT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2764E302-FDA9-40F3-9BD5-55D2F8CF4B13}"/>
              </a:ext>
            </a:extLst>
          </p:cNvPr>
          <p:cNvSpPr txBox="1"/>
          <p:nvPr/>
        </p:nvSpPr>
        <p:spPr>
          <a:xfrm>
            <a:off x="2190566" y="8049471"/>
            <a:ext cx="8545145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Aziende </a:t>
            </a:r>
            <a:r>
              <a:rPr lang="it-IT" sz="32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produttrici</a:t>
            </a:r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it-IT" sz="32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brand</a:t>
            </a:r>
            <a:endParaRPr kumimoji="0" lang="it-IT" sz="32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8" name="Shape 140">
            <a:extLst>
              <a:ext uri="{FF2B5EF4-FFF2-40B4-BE49-F238E27FC236}">
                <a16:creationId xmlns:a16="http://schemas.microsoft.com/office/drawing/2014/main" id="{4050AD6C-B368-4574-9C97-645FABD84214}"/>
              </a:ext>
            </a:extLst>
          </p:cNvPr>
          <p:cNvSpPr/>
          <p:nvPr/>
        </p:nvSpPr>
        <p:spPr>
          <a:xfrm>
            <a:off x="548234" y="1577711"/>
            <a:ext cx="22274473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600" b="0" i="1" dirty="0">
                <a:solidFill>
                  <a:srgbClr val="9E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Il ruolo del rappresentante veicola un acquisto su tre da parte del salone. </a:t>
            </a:r>
          </a:p>
          <a:p>
            <a:pPr>
              <a:lnSpc>
                <a:spcPct val="100000"/>
              </a:lnSpc>
            </a:pPr>
            <a:r>
              <a:rPr lang="it-IT" sz="3600" b="0" i="1" dirty="0">
                <a:solidFill>
                  <a:srgbClr val="9E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Aumentano le vendite online nell’ultimo periodo.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B5756EB-FCFA-4C6B-B0C3-951CECEAF371}"/>
              </a:ext>
            </a:extLst>
          </p:cNvPr>
          <p:cNvSpPr txBox="1"/>
          <p:nvPr/>
        </p:nvSpPr>
        <p:spPr>
          <a:xfrm>
            <a:off x="16937975" y="10542705"/>
            <a:ext cx="306705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1,9</a:t>
            </a:r>
            <a:r>
              <a:rPr lang="it-IT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8082B7-36C8-4E43-935B-4E93122D46BC}"/>
              </a:ext>
            </a:extLst>
          </p:cNvPr>
          <p:cNvSpPr txBox="1"/>
          <p:nvPr/>
        </p:nvSpPr>
        <p:spPr>
          <a:xfrm>
            <a:off x="2220913" y="10424518"/>
            <a:ext cx="8545145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Aziende </a:t>
            </a:r>
            <a:r>
              <a:rPr lang="it-IT" sz="32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produttrici conto terzi </a:t>
            </a:r>
          </a:p>
          <a:p>
            <a:pPr algn="l"/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(nessun brand)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7E4EF67-2F9B-4CF8-A3D2-461BBA451C79}"/>
              </a:ext>
            </a:extLst>
          </p:cNvPr>
          <p:cNvSpPr txBox="1"/>
          <p:nvPr/>
        </p:nvSpPr>
        <p:spPr>
          <a:xfrm>
            <a:off x="16937975" y="9240205"/>
            <a:ext cx="3067050" cy="841256"/>
          </a:xfrm>
          <a:prstGeom prst="rect">
            <a:avLst/>
          </a:prstGeom>
          <a:noFill/>
          <a:ln w="381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4,9</a:t>
            </a:r>
            <a:r>
              <a:rPr kumimoji="0" lang="it-IT" sz="40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A32F38F-6DB0-4140-8413-B03EDA3B560E}"/>
              </a:ext>
            </a:extLst>
          </p:cNvPr>
          <p:cNvSpPr txBox="1"/>
          <p:nvPr/>
        </p:nvSpPr>
        <p:spPr>
          <a:xfrm>
            <a:off x="2220913" y="9346325"/>
            <a:ext cx="8545145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2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Canale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e-commerce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2887566-1722-4639-9812-99A34EC70633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7CFD422-C688-E73B-0FE7-99DC20EE71F5}"/>
              </a:ext>
            </a:extLst>
          </p:cNvPr>
          <p:cNvSpPr txBox="1"/>
          <p:nvPr/>
        </p:nvSpPr>
        <p:spPr>
          <a:xfrm>
            <a:off x="10766058" y="6635203"/>
            <a:ext cx="3067050" cy="841256"/>
          </a:xfrm>
          <a:prstGeom prst="rect">
            <a:avLst/>
          </a:prstGeom>
          <a:noFill/>
          <a:ln w="381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13,1</a:t>
            </a:r>
            <a:r>
              <a:rPr lang="it-IT" sz="4000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rgbClr val="876028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D25464-21FA-F3A0-6379-C5E79215BC33}"/>
              </a:ext>
            </a:extLst>
          </p:cNvPr>
          <p:cNvSpPr txBox="1"/>
          <p:nvPr/>
        </p:nvSpPr>
        <p:spPr>
          <a:xfrm>
            <a:off x="10766058" y="4030201"/>
            <a:ext cx="306705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41,5</a:t>
            </a:r>
            <a:r>
              <a:rPr lang="it-IT" sz="4000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rgbClr val="876028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5AFE46-909C-4210-C61B-5F8359EDFA26}"/>
              </a:ext>
            </a:extLst>
          </p:cNvPr>
          <p:cNvSpPr txBox="1"/>
          <p:nvPr/>
        </p:nvSpPr>
        <p:spPr>
          <a:xfrm>
            <a:off x="10766058" y="5332702"/>
            <a:ext cx="3067050" cy="841256"/>
          </a:xfrm>
          <a:prstGeom prst="rect">
            <a:avLst/>
          </a:prstGeom>
          <a:noFill/>
          <a:ln w="381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33,0</a:t>
            </a:r>
            <a:r>
              <a:rPr kumimoji="0" lang="it-IT" sz="4000" i="0" u="none" strike="noStrike" cap="none" spc="0" normalizeH="0" baseline="0" dirty="0">
                <a:ln>
                  <a:noFill/>
                </a:ln>
                <a:solidFill>
                  <a:srgbClr val="876028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rgbClr val="876028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C44875-D30F-F22C-85E5-04C8CEA35980}"/>
              </a:ext>
            </a:extLst>
          </p:cNvPr>
          <p:cNvSpPr txBox="1"/>
          <p:nvPr/>
        </p:nvSpPr>
        <p:spPr>
          <a:xfrm>
            <a:off x="10766058" y="7937704"/>
            <a:ext cx="306705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8,0</a:t>
            </a:r>
            <a:r>
              <a:rPr lang="it-IT" sz="4000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rgbClr val="876028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7599E71-BE48-B132-95F0-8B75974FF5F6}"/>
              </a:ext>
            </a:extLst>
          </p:cNvPr>
          <p:cNvSpPr txBox="1"/>
          <p:nvPr/>
        </p:nvSpPr>
        <p:spPr>
          <a:xfrm>
            <a:off x="10796405" y="10542705"/>
            <a:ext cx="306705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0,4</a:t>
            </a:r>
            <a:r>
              <a:rPr lang="it-IT" sz="4000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rgbClr val="876028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9D8D845-B18D-5795-6EA8-6FC08A9A6AD7}"/>
              </a:ext>
            </a:extLst>
          </p:cNvPr>
          <p:cNvSpPr txBox="1"/>
          <p:nvPr/>
        </p:nvSpPr>
        <p:spPr>
          <a:xfrm>
            <a:off x="10796405" y="9240205"/>
            <a:ext cx="3067050" cy="841256"/>
          </a:xfrm>
          <a:prstGeom prst="rect">
            <a:avLst/>
          </a:prstGeom>
          <a:noFill/>
          <a:ln w="381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4,0</a:t>
            </a:r>
            <a:r>
              <a:rPr kumimoji="0" lang="it-IT" sz="4000" i="0" u="none" strike="noStrike" cap="none" spc="0" normalizeH="0" baseline="0" dirty="0">
                <a:ln>
                  <a:noFill/>
                </a:ln>
                <a:solidFill>
                  <a:srgbClr val="876028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  <a:endParaRPr kumimoji="0" lang="it-IT" sz="3200" i="0" u="none" strike="noStrike" cap="none" spc="0" normalizeH="0" baseline="0" dirty="0">
              <a:ln>
                <a:noFill/>
              </a:ln>
              <a:solidFill>
                <a:srgbClr val="876028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B28931F-2226-934B-A8D7-C8E3D50DDD6F}"/>
              </a:ext>
            </a:extLst>
          </p:cNvPr>
          <p:cNvSpPr txBox="1"/>
          <p:nvPr/>
        </p:nvSpPr>
        <p:spPr>
          <a:xfrm>
            <a:off x="14674632" y="3294467"/>
            <a:ext cx="727096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CONFRONTO CON IL  2020</a:t>
            </a:r>
            <a:endParaRPr kumimoji="0" lang="it-IT" sz="16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8358990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140"/>
          <p:cNvSpPr/>
          <p:nvPr/>
        </p:nvSpPr>
        <p:spPr>
          <a:xfrm>
            <a:off x="548234" y="58542"/>
            <a:ext cx="21063257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 Parametri reputati importanti per la selezione dei prodotti nel salone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2887566-1722-4639-9812-99A34EC70633}"/>
              </a:ext>
            </a:extLst>
          </p:cNvPr>
          <p:cNvSpPr txBox="1"/>
          <p:nvPr/>
        </p:nvSpPr>
        <p:spPr>
          <a:xfrm>
            <a:off x="-25400" y="12812776"/>
            <a:ext cx="1435762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di giudizio in una scala da 1 a 5 dove 1 =per nulla importante e 5 = molto importante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4CD07EDA-2A5B-CEAB-8FE4-7B0CECB310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992270"/>
              </p:ext>
            </p:extLst>
          </p:nvPr>
        </p:nvGraphicFramePr>
        <p:xfrm>
          <a:off x="1689652" y="2389342"/>
          <a:ext cx="22064870" cy="97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4939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0"/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Aree di supporto l’attività del salone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3F6169-5C2B-4B53-94C1-5D0BD612F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2139145"/>
              </p:ext>
            </p:extLst>
          </p:nvPr>
        </p:nvGraphicFramePr>
        <p:xfrm>
          <a:off x="894521" y="2409222"/>
          <a:ext cx="21022503" cy="867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hape 140">
            <a:extLst>
              <a:ext uri="{FF2B5EF4-FFF2-40B4-BE49-F238E27FC236}">
                <a16:creationId xmlns:a16="http://schemas.microsoft.com/office/drawing/2014/main" id="{93EA5CC4-76F1-4D66-9698-0480A841C2A0}"/>
              </a:ext>
            </a:extLst>
          </p:cNvPr>
          <p:cNvSpPr/>
          <p:nvPr/>
        </p:nvSpPr>
        <p:spPr>
          <a:xfrm>
            <a:off x="16215186" y="12214692"/>
            <a:ext cx="4327790" cy="49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24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Possibili più risposte</a:t>
            </a:r>
            <a:endParaRPr lang="it-IT" sz="2400" i="1" dirty="0">
              <a:solidFill>
                <a:srgbClr val="BA753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  <a:sym typeface="Helvetica Neue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E3F08B7-B441-4EB1-A67C-C0E71D6CE61D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061224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145E9-EF85-AC20-FA22-6723F6673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839BBD-F3F6-F5AC-8517-440A1BE0E590}"/>
              </a:ext>
            </a:extLst>
          </p:cNvPr>
          <p:cNvSpPr txBox="1"/>
          <p:nvPr/>
        </p:nvSpPr>
        <p:spPr>
          <a:xfrm>
            <a:off x="1238507" y="4470382"/>
            <a:ext cx="12832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MIGLIORAMENTO DEL CONTESTO LAVORATIVO NEL SALONE (WELFARE AZIENDALE)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BA0AEC9-252E-2466-E44D-5678F8B6C23A}"/>
              </a:ext>
            </a:extLst>
          </p:cNvPr>
          <p:cNvSpPr txBox="1"/>
          <p:nvPr/>
        </p:nvSpPr>
        <p:spPr>
          <a:xfrm>
            <a:off x="1238507" y="2232652"/>
            <a:ext cx="12832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INTRODUZIONE PRODOTTI CON MINOR IPATTO ECOLOGICO E/O DERIVANTI DAL RICICLO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82B891D-6B41-337E-6B84-56B984819A68}"/>
              </a:ext>
            </a:extLst>
          </p:cNvPr>
          <p:cNvSpPr txBox="1"/>
          <p:nvPr/>
        </p:nvSpPr>
        <p:spPr>
          <a:xfrm>
            <a:off x="1238507" y="6409530"/>
            <a:ext cx="12832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EFFICIENTAMENTO ENERGETICO DEI LOCALI (COIBENTAZIONE, CLIMATIZZAZIONE, ILLUMINAZIONE)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6DD9B2F-2867-91C3-C78E-0FCD4C497046}"/>
              </a:ext>
            </a:extLst>
          </p:cNvPr>
          <p:cNvSpPr txBox="1"/>
          <p:nvPr/>
        </p:nvSpPr>
        <p:spPr>
          <a:xfrm>
            <a:off x="1238507" y="8628600"/>
            <a:ext cx="1283205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it-IT" sz="36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INSTALLAZIONE DI IMPIANTI DI AUTOPRODUZIONE ELETTRICA O DERIVANTI DA ENERGIA DA FONTI RINNOVABILI</a:t>
            </a:r>
          </a:p>
        </p:txBody>
      </p:sp>
      <p:sp>
        <p:nvSpPr>
          <p:cNvPr id="2" name="Shape 140">
            <a:extLst>
              <a:ext uri="{FF2B5EF4-FFF2-40B4-BE49-F238E27FC236}">
                <a16:creationId xmlns:a16="http://schemas.microsoft.com/office/drawing/2014/main" id="{FB646AF1-4DDB-FD59-130C-54A1676269AB}"/>
              </a:ext>
            </a:extLst>
          </p:cNvPr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Interventi concreti per incrementare la sostenibilità ambientale e sociale per il salone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7C91B8E5-ABD3-5A33-FEC7-514BEF5980CD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79D61F2-6C6C-87DF-D52F-3EAB4869197A}"/>
              </a:ext>
            </a:extLst>
          </p:cNvPr>
          <p:cNvSpPr txBox="1"/>
          <p:nvPr/>
        </p:nvSpPr>
        <p:spPr>
          <a:xfrm>
            <a:off x="14694427" y="4695345"/>
            <a:ext cx="34735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27,0</a:t>
            </a:r>
            <a:r>
              <a:rPr lang="it-IT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it-IT" sz="48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CC9B58A-53CD-F280-4FE4-E6196AD2A2F6}"/>
              </a:ext>
            </a:extLst>
          </p:cNvPr>
          <p:cNvSpPr txBox="1"/>
          <p:nvPr/>
        </p:nvSpPr>
        <p:spPr>
          <a:xfrm>
            <a:off x="14702449" y="2494354"/>
            <a:ext cx="34735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43,6</a:t>
            </a:r>
            <a: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it-IT" sz="4800" b="1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1289FD5-F238-4398-1B42-65CA194948DA}"/>
              </a:ext>
            </a:extLst>
          </p:cNvPr>
          <p:cNvSpPr txBox="1"/>
          <p:nvPr/>
        </p:nvSpPr>
        <p:spPr>
          <a:xfrm>
            <a:off x="14686408" y="6896336"/>
            <a:ext cx="34735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23,3</a:t>
            </a:r>
            <a:r>
              <a:rPr lang="it-IT" sz="4000" b="1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it-IT" sz="4800" b="1" dirty="0">
              <a:solidFill>
                <a:schemeClr val="accent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9D338A4-6939-04EA-3A40-F28C9A415732}"/>
              </a:ext>
            </a:extLst>
          </p:cNvPr>
          <p:cNvSpPr txBox="1"/>
          <p:nvPr/>
        </p:nvSpPr>
        <p:spPr>
          <a:xfrm>
            <a:off x="14673102" y="9097327"/>
            <a:ext cx="34735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3,7</a:t>
            </a:r>
            <a:r>
              <a:rPr lang="it-IT" sz="40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it-IT" sz="4800" b="1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A5086AA-8E55-DF22-2B41-400E807FBFB0}"/>
              </a:ext>
            </a:extLst>
          </p:cNvPr>
          <p:cNvSpPr txBox="1"/>
          <p:nvPr/>
        </p:nvSpPr>
        <p:spPr>
          <a:xfrm>
            <a:off x="1165476" y="11427137"/>
            <a:ext cx="1283205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it-IT" sz="36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NESSUN INTERVENTO SPECIFICO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65949C-C007-D3E4-8E69-CBA5D7CD2671}"/>
              </a:ext>
            </a:extLst>
          </p:cNvPr>
          <p:cNvSpPr txBox="1"/>
          <p:nvPr/>
        </p:nvSpPr>
        <p:spPr>
          <a:xfrm>
            <a:off x="14600071" y="11298319"/>
            <a:ext cx="34735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31,3</a:t>
            </a:r>
            <a:r>
              <a:rPr lang="it-IT" sz="40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it-IT" sz="48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4517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Loghi\CIA\Camera It 1 r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0411" y="5050313"/>
            <a:ext cx="12182935" cy="4077690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7524750" y="9659083"/>
            <a:ext cx="927735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8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In collaborazione con il Centro Studi e Cultura d’Impresa di</a:t>
            </a:r>
          </a:p>
        </p:txBody>
      </p:sp>
      <p:pic>
        <p:nvPicPr>
          <p:cNvPr id="1027" name="Picture 3" descr="Y:\Loghi\COSMETICA ITALIA\Logo istituzionale_Cosmetica Italia_GRIG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3900" y="10363198"/>
            <a:ext cx="7668000" cy="1535414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0" y="1602074"/>
            <a:ext cx="24384000" cy="2687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9600" b="1" i="0" u="none" strike="noStrike" cap="none" spc="0" normalizeH="0" baseline="0" dirty="0">
                <a:ln>
                  <a:noFill/>
                </a:ln>
                <a:solidFill>
                  <a:srgbClr val="876028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GRAZIE</a:t>
            </a:r>
          </a:p>
          <a:p>
            <a:r>
              <a:rPr lang="it-IT" sz="7200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Gian Andrea Positano</a:t>
            </a:r>
            <a:endParaRPr lang="it-IT" sz="5400" dirty="0">
              <a:solidFill>
                <a:srgbClr val="8760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0"/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Elementi strutturali del salone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82396" y="3420834"/>
            <a:ext cx="1122868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Numero di persone che lavorano, titolare incluso: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998352" y="4292968"/>
            <a:ext cx="3806223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1-2 persone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56,4</a:t>
            </a: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</a:p>
        </p:txBody>
      </p:sp>
      <p:grpSp>
        <p:nvGrpSpPr>
          <p:cNvPr id="17" name="Gruppo 72"/>
          <p:cNvGrpSpPr/>
          <p:nvPr/>
        </p:nvGrpSpPr>
        <p:grpSpPr>
          <a:xfrm>
            <a:off x="665964" y="4154469"/>
            <a:ext cx="623506" cy="1685608"/>
            <a:chOff x="2768587" y="1005813"/>
            <a:chExt cx="172563" cy="534301"/>
          </a:xfrm>
        </p:grpSpPr>
        <p:sp>
          <p:nvSpPr>
            <p:cNvPr id="27" name="Ovale 26"/>
            <p:cNvSpPr/>
            <p:nvPr/>
          </p:nvSpPr>
          <p:spPr>
            <a:xfrm>
              <a:off x="2801913" y="1005813"/>
              <a:ext cx="108000" cy="10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ttangolo arrotondato 27"/>
            <p:cNvSpPr/>
            <p:nvPr/>
          </p:nvSpPr>
          <p:spPr>
            <a:xfrm>
              <a:off x="2811439" y="1324114"/>
              <a:ext cx="396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ttangolo arrotondato 28"/>
            <p:cNvSpPr/>
            <p:nvPr/>
          </p:nvSpPr>
          <p:spPr>
            <a:xfrm>
              <a:off x="2860838" y="1324114"/>
              <a:ext cx="396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Rettangolo arrotondato 29"/>
            <p:cNvSpPr/>
            <p:nvPr/>
          </p:nvSpPr>
          <p:spPr>
            <a:xfrm>
              <a:off x="2809159" y="1130762"/>
              <a:ext cx="900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Rettangolo arrotondato 30"/>
            <p:cNvSpPr/>
            <p:nvPr/>
          </p:nvSpPr>
          <p:spPr>
            <a:xfrm>
              <a:off x="2905150" y="1126900"/>
              <a:ext cx="360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arrotondato 31"/>
            <p:cNvSpPr/>
            <p:nvPr/>
          </p:nvSpPr>
          <p:spPr>
            <a:xfrm>
              <a:off x="2768587" y="1133034"/>
              <a:ext cx="36000" cy="21600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arrotondato 32"/>
            <p:cNvSpPr/>
            <p:nvPr/>
          </p:nvSpPr>
          <p:spPr>
            <a:xfrm>
              <a:off x="2770147" y="1125780"/>
              <a:ext cx="144000" cy="108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7" name="CasellaDiTesto 126"/>
          <p:cNvSpPr txBox="1"/>
          <p:nvPr/>
        </p:nvSpPr>
        <p:spPr>
          <a:xfrm>
            <a:off x="4998352" y="7348489"/>
            <a:ext cx="3307737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3-4 persone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33,0%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4998353" y="10404010"/>
            <a:ext cx="4363730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5 o più persone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10,6</a:t>
            </a: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</a:p>
        </p:txBody>
      </p:sp>
      <p:grpSp>
        <p:nvGrpSpPr>
          <p:cNvPr id="94" name="Gruppo 93"/>
          <p:cNvGrpSpPr/>
          <p:nvPr/>
        </p:nvGrpSpPr>
        <p:grpSpPr>
          <a:xfrm>
            <a:off x="653016" y="6366410"/>
            <a:ext cx="2301608" cy="2913631"/>
            <a:chOff x="3694385" y="3175299"/>
            <a:chExt cx="2301608" cy="2913631"/>
          </a:xfrm>
        </p:grpSpPr>
        <p:grpSp>
          <p:nvGrpSpPr>
            <p:cNvPr id="35" name="Gruppo 72"/>
            <p:cNvGrpSpPr/>
            <p:nvPr/>
          </p:nvGrpSpPr>
          <p:grpSpPr>
            <a:xfrm>
              <a:off x="3694385" y="3175299"/>
              <a:ext cx="623477" cy="1685608"/>
              <a:chOff x="2768587" y="1005813"/>
              <a:chExt cx="172555" cy="534301"/>
            </a:xfrm>
          </p:grpSpPr>
          <p:sp>
            <p:nvSpPr>
              <p:cNvPr id="45" name="Ovale 44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" name="Rettangolo arrotondato 45"/>
              <p:cNvSpPr/>
              <p:nvPr/>
            </p:nvSpPr>
            <p:spPr>
              <a:xfrm>
                <a:off x="2811439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7" name="Rettangolo arrotondato 46"/>
              <p:cNvSpPr/>
              <p:nvPr/>
            </p:nvSpPr>
            <p:spPr>
              <a:xfrm>
                <a:off x="2855965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8" name="Rettangolo arrotondato 47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Rettangolo arrotondato 48"/>
              <p:cNvSpPr/>
              <p:nvPr/>
            </p:nvSpPr>
            <p:spPr>
              <a:xfrm>
                <a:off x="2905142" y="1126900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0" name="Rettangolo arrotondato 49"/>
              <p:cNvSpPr/>
              <p:nvPr/>
            </p:nvSpPr>
            <p:spPr>
              <a:xfrm>
                <a:off x="2768587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1" name="Rettangolo arrotondato 50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53" name="Gruppo 72"/>
            <p:cNvGrpSpPr/>
            <p:nvPr/>
          </p:nvGrpSpPr>
          <p:grpSpPr>
            <a:xfrm>
              <a:off x="4248564" y="4403322"/>
              <a:ext cx="623477" cy="1685608"/>
              <a:chOff x="2768587" y="1005813"/>
              <a:chExt cx="172555" cy="534301"/>
            </a:xfrm>
          </p:grpSpPr>
          <p:sp>
            <p:nvSpPr>
              <p:cNvPr id="63" name="Ovale 62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4" name="Rettangolo arrotondato 63"/>
              <p:cNvSpPr/>
              <p:nvPr/>
            </p:nvSpPr>
            <p:spPr>
              <a:xfrm>
                <a:off x="2811439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5" name="Rettangolo arrotondato 64"/>
              <p:cNvSpPr/>
              <p:nvPr/>
            </p:nvSpPr>
            <p:spPr>
              <a:xfrm>
                <a:off x="2855964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6" name="Rettangolo arrotondato 65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7" name="Rettangolo arrotondato 66"/>
              <p:cNvSpPr/>
              <p:nvPr/>
            </p:nvSpPr>
            <p:spPr>
              <a:xfrm>
                <a:off x="2905142" y="1125188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8" name="Rettangolo arrotondato 67"/>
              <p:cNvSpPr/>
              <p:nvPr/>
            </p:nvSpPr>
            <p:spPr>
              <a:xfrm>
                <a:off x="2768587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9" name="Rettangolo arrotondato 68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32" name="Gruppo 72"/>
            <p:cNvGrpSpPr/>
            <p:nvPr/>
          </p:nvGrpSpPr>
          <p:grpSpPr>
            <a:xfrm>
              <a:off x="4807920" y="3175299"/>
              <a:ext cx="633894" cy="1685608"/>
              <a:chOff x="2765704" y="1005813"/>
              <a:chExt cx="175438" cy="534301"/>
            </a:xfrm>
          </p:grpSpPr>
          <p:sp>
            <p:nvSpPr>
              <p:cNvPr id="133" name="Ovale 132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4" name="Rettangolo arrotondato 133"/>
              <p:cNvSpPr/>
              <p:nvPr/>
            </p:nvSpPr>
            <p:spPr>
              <a:xfrm>
                <a:off x="2808556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5" name="Rettangolo arrotondato 134"/>
              <p:cNvSpPr/>
              <p:nvPr/>
            </p:nvSpPr>
            <p:spPr>
              <a:xfrm>
                <a:off x="2855965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6" name="Rettangolo arrotondato 135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7" name="Rettangolo arrotondato 136"/>
              <p:cNvSpPr/>
              <p:nvPr/>
            </p:nvSpPr>
            <p:spPr>
              <a:xfrm>
                <a:off x="2905142" y="1126900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8" name="Rettangolo arrotondato 137"/>
              <p:cNvSpPr/>
              <p:nvPr/>
            </p:nvSpPr>
            <p:spPr>
              <a:xfrm>
                <a:off x="2765704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9" name="Rettangolo arrotondato 138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40" name="Gruppo 72"/>
            <p:cNvGrpSpPr/>
            <p:nvPr/>
          </p:nvGrpSpPr>
          <p:grpSpPr>
            <a:xfrm>
              <a:off x="5362099" y="4403322"/>
              <a:ext cx="633894" cy="1685608"/>
              <a:chOff x="2765704" y="1005813"/>
              <a:chExt cx="175438" cy="534301"/>
            </a:xfrm>
          </p:grpSpPr>
          <p:sp>
            <p:nvSpPr>
              <p:cNvPr id="141" name="Ovale 140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Rettangolo arrotondato 141"/>
              <p:cNvSpPr/>
              <p:nvPr/>
            </p:nvSpPr>
            <p:spPr>
              <a:xfrm>
                <a:off x="2808556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3" name="Rettangolo arrotondato 142"/>
              <p:cNvSpPr/>
              <p:nvPr/>
            </p:nvSpPr>
            <p:spPr>
              <a:xfrm>
                <a:off x="2855964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4" name="Rettangolo arrotondato 143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5" name="Rettangolo arrotondato 144"/>
              <p:cNvSpPr/>
              <p:nvPr/>
            </p:nvSpPr>
            <p:spPr>
              <a:xfrm>
                <a:off x="2905142" y="1125188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6" name="Rettangolo arrotondato 145"/>
              <p:cNvSpPr/>
              <p:nvPr/>
            </p:nvSpPr>
            <p:spPr>
              <a:xfrm>
                <a:off x="2765704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7" name="Rettangolo arrotondato 146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198" name="Gruppo 197"/>
          <p:cNvGrpSpPr/>
          <p:nvPr/>
        </p:nvGrpSpPr>
        <p:grpSpPr>
          <a:xfrm>
            <a:off x="638262" y="9624418"/>
            <a:ext cx="3524245" cy="2952275"/>
            <a:chOff x="7660544" y="2920754"/>
            <a:chExt cx="3524245" cy="2952275"/>
          </a:xfrm>
        </p:grpSpPr>
        <p:grpSp>
          <p:nvGrpSpPr>
            <p:cNvPr id="71" name="Gruppo 72"/>
            <p:cNvGrpSpPr/>
            <p:nvPr/>
          </p:nvGrpSpPr>
          <p:grpSpPr>
            <a:xfrm>
              <a:off x="7660544" y="2959398"/>
              <a:ext cx="623506" cy="1685608"/>
              <a:chOff x="2768587" y="1005813"/>
              <a:chExt cx="172563" cy="534301"/>
            </a:xfrm>
          </p:grpSpPr>
          <p:sp>
            <p:nvSpPr>
              <p:cNvPr id="81" name="Ovale 80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2" name="Rettangolo arrotondato 81"/>
              <p:cNvSpPr/>
              <p:nvPr/>
            </p:nvSpPr>
            <p:spPr>
              <a:xfrm>
                <a:off x="2811439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3" name="Rettangolo arrotondato 82"/>
              <p:cNvSpPr/>
              <p:nvPr/>
            </p:nvSpPr>
            <p:spPr>
              <a:xfrm>
                <a:off x="2855964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4" name="Rettangolo arrotondato 83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5" name="Rettangolo arrotondato 84"/>
              <p:cNvSpPr/>
              <p:nvPr/>
            </p:nvSpPr>
            <p:spPr>
              <a:xfrm>
                <a:off x="2905150" y="1125188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6" name="Rettangolo arrotondato 85"/>
              <p:cNvSpPr/>
              <p:nvPr/>
            </p:nvSpPr>
            <p:spPr>
              <a:xfrm>
                <a:off x="2768587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7" name="Rettangolo arrotondato 86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89" name="Gruppo 72"/>
            <p:cNvGrpSpPr/>
            <p:nvPr/>
          </p:nvGrpSpPr>
          <p:grpSpPr>
            <a:xfrm>
              <a:off x="8197112" y="4187421"/>
              <a:ext cx="641089" cy="1685608"/>
              <a:chOff x="2763720" y="1005813"/>
              <a:chExt cx="177430" cy="534301"/>
            </a:xfrm>
          </p:grpSpPr>
          <p:sp>
            <p:nvSpPr>
              <p:cNvPr id="99" name="Ovale 98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0" name="Rettangolo arrotondato 99"/>
              <p:cNvSpPr/>
              <p:nvPr/>
            </p:nvSpPr>
            <p:spPr>
              <a:xfrm>
                <a:off x="2811439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1" name="Rettangolo arrotondato 100"/>
              <p:cNvSpPr/>
              <p:nvPr/>
            </p:nvSpPr>
            <p:spPr>
              <a:xfrm>
                <a:off x="2860838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2" name="Rettangolo arrotondato 101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3" name="Rettangolo arrotondato 102"/>
              <p:cNvSpPr/>
              <p:nvPr/>
            </p:nvSpPr>
            <p:spPr>
              <a:xfrm>
                <a:off x="2905150" y="1130762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4" name="Rettangolo arrotondato 103"/>
              <p:cNvSpPr/>
              <p:nvPr/>
            </p:nvSpPr>
            <p:spPr>
              <a:xfrm>
                <a:off x="2763720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5" name="Rettangolo arrotondato 104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4" name="Gruppo 163"/>
            <p:cNvGrpSpPr/>
            <p:nvPr/>
          </p:nvGrpSpPr>
          <p:grpSpPr>
            <a:xfrm>
              <a:off x="9908580" y="2920754"/>
              <a:ext cx="627441" cy="1685608"/>
              <a:chOff x="11810559" y="6121154"/>
              <a:chExt cx="627441" cy="1685608"/>
            </a:xfrm>
          </p:grpSpPr>
          <p:sp>
            <p:nvSpPr>
              <p:cNvPr id="117" name="Ovale 116"/>
              <p:cNvSpPr/>
              <p:nvPr/>
            </p:nvSpPr>
            <p:spPr>
              <a:xfrm>
                <a:off x="11934910" y="6121154"/>
                <a:ext cx="390225" cy="34071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8" name="Rettangolo arrotondato 117"/>
              <p:cNvSpPr/>
              <p:nvPr/>
            </p:nvSpPr>
            <p:spPr>
              <a:xfrm>
                <a:off x="11969329" y="7125327"/>
                <a:ext cx="143082" cy="681435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9" name="Rettangolo arrotondato 118"/>
              <p:cNvSpPr/>
              <p:nvPr/>
            </p:nvSpPr>
            <p:spPr>
              <a:xfrm>
                <a:off x="12130232" y="7125327"/>
                <a:ext cx="143082" cy="681435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0" name="Rettangolo arrotondato 119"/>
              <p:cNvSpPr/>
              <p:nvPr/>
            </p:nvSpPr>
            <p:spPr>
              <a:xfrm>
                <a:off x="11961091" y="6515342"/>
                <a:ext cx="325187" cy="681435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1" name="Rettangolo arrotondato 120"/>
              <p:cNvSpPr/>
              <p:nvPr/>
            </p:nvSpPr>
            <p:spPr>
              <a:xfrm>
                <a:off x="12307925" y="6497757"/>
                <a:ext cx="130075" cy="681435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2" name="Rettangolo arrotondato 121"/>
              <p:cNvSpPr/>
              <p:nvPr/>
            </p:nvSpPr>
            <p:spPr>
              <a:xfrm>
                <a:off x="11810559" y="6522510"/>
                <a:ext cx="130075" cy="6814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3" name="Rettangolo arrotondato 122"/>
              <p:cNvSpPr/>
              <p:nvPr/>
            </p:nvSpPr>
            <p:spPr>
              <a:xfrm>
                <a:off x="11820133" y="6499625"/>
                <a:ext cx="520300" cy="34071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26" name="Croce 125"/>
            <p:cNvSpPr/>
            <p:nvPr/>
          </p:nvSpPr>
          <p:spPr>
            <a:xfrm>
              <a:off x="10320789" y="4767857"/>
              <a:ext cx="864000" cy="864000"/>
            </a:xfrm>
            <a:prstGeom prst="mathPlus">
              <a:avLst>
                <a:gd name="adj1" fmla="val 16129"/>
              </a:avLst>
            </a:prstGeom>
            <a:solidFill>
              <a:schemeClr val="bg1">
                <a:lumMod val="85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grpSp>
          <p:nvGrpSpPr>
            <p:cNvPr id="148" name="Gruppo 72"/>
            <p:cNvGrpSpPr/>
            <p:nvPr/>
          </p:nvGrpSpPr>
          <p:grpSpPr>
            <a:xfrm>
              <a:off x="8803544" y="2959398"/>
              <a:ext cx="623506" cy="1685608"/>
              <a:chOff x="2768587" y="1005813"/>
              <a:chExt cx="172563" cy="534301"/>
            </a:xfrm>
          </p:grpSpPr>
          <p:sp>
            <p:nvSpPr>
              <p:cNvPr id="149" name="Ovale 148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0" name="Rettangolo arrotondato 149"/>
              <p:cNvSpPr/>
              <p:nvPr/>
            </p:nvSpPr>
            <p:spPr>
              <a:xfrm>
                <a:off x="2811439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1" name="Rettangolo arrotondato 150"/>
              <p:cNvSpPr/>
              <p:nvPr/>
            </p:nvSpPr>
            <p:spPr>
              <a:xfrm>
                <a:off x="2855964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2" name="Rettangolo arrotondato 151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3" name="Rettangolo arrotondato 152"/>
              <p:cNvSpPr/>
              <p:nvPr/>
            </p:nvSpPr>
            <p:spPr>
              <a:xfrm>
                <a:off x="2905150" y="1125188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4" name="Rettangolo arrotondato 153"/>
              <p:cNvSpPr/>
              <p:nvPr/>
            </p:nvSpPr>
            <p:spPr>
              <a:xfrm>
                <a:off x="2768587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5" name="Rettangolo arrotondato 154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56" name="Gruppo 72"/>
            <p:cNvGrpSpPr/>
            <p:nvPr/>
          </p:nvGrpSpPr>
          <p:grpSpPr>
            <a:xfrm>
              <a:off x="9340112" y="4187421"/>
              <a:ext cx="641089" cy="1685608"/>
              <a:chOff x="2763720" y="1005813"/>
              <a:chExt cx="177430" cy="534301"/>
            </a:xfrm>
          </p:grpSpPr>
          <p:sp>
            <p:nvSpPr>
              <p:cNvPr id="157" name="Ovale 156"/>
              <p:cNvSpPr/>
              <p:nvPr/>
            </p:nvSpPr>
            <p:spPr>
              <a:xfrm>
                <a:off x="2801913" y="1005813"/>
                <a:ext cx="108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8" name="Rettangolo arrotondato 157"/>
              <p:cNvSpPr/>
              <p:nvPr/>
            </p:nvSpPr>
            <p:spPr>
              <a:xfrm>
                <a:off x="2811439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9" name="Rettangolo arrotondato 158"/>
              <p:cNvSpPr/>
              <p:nvPr/>
            </p:nvSpPr>
            <p:spPr>
              <a:xfrm>
                <a:off x="2860838" y="1324114"/>
                <a:ext cx="396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0" name="Rettangolo arrotondato 159"/>
              <p:cNvSpPr/>
              <p:nvPr/>
            </p:nvSpPr>
            <p:spPr>
              <a:xfrm>
                <a:off x="2809159" y="1130762"/>
                <a:ext cx="90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1" name="Rettangolo arrotondato 160"/>
              <p:cNvSpPr/>
              <p:nvPr/>
            </p:nvSpPr>
            <p:spPr>
              <a:xfrm>
                <a:off x="2905150" y="1130762"/>
                <a:ext cx="36000" cy="216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2" name="Rettangolo arrotondato 161"/>
              <p:cNvSpPr/>
              <p:nvPr/>
            </p:nvSpPr>
            <p:spPr>
              <a:xfrm>
                <a:off x="2763720" y="1133034"/>
                <a:ext cx="36000" cy="21600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3" name="Rettangolo arrotondato 162"/>
              <p:cNvSpPr/>
              <p:nvPr/>
            </p:nvSpPr>
            <p:spPr>
              <a:xfrm>
                <a:off x="2770147" y="1125780"/>
                <a:ext cx="144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165" name="CasellaDiTesto 164"/>
          <p:cNvSpPr txBox="1"/>
          <p:nvPr/>
        </p:nvSpPr>
        <p:spPr>
          <a:xfrm>
            <a:off x="12846007" y="3420834"/>
            <a:ext cx="897927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Tipologia di appartenenza del salone:</a:t>
            </a:r>
          </a:p>
        </p:txBody>
      </p:sp>
      <p:graphicFrame>
        <p:nvGraphicFramePr>
          <p:cNvPr id="184" name="Grafico 183"/>
          <p:cNvGraphicFramePr/>
          <p:nvPr>
            <p:extLst>
              <p:ext uri="{D42A27DB-BD31-4B8C-83A1-F6EECF244321}">
                <p14:modId xmlns:p14="http://schemas.microsoft.com/office/powerpoint/2010/main" val="4222268765"/>
              </p:ext>
            </p:extLst>
          </p:nvPr>
        </p:nvGraphicFramePr>
        <p:xfrm>
          <a:off x="12306300" y="3857152"/>
          <a:ext cx="10562343" cy="775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5" name="CasellaDiTesto 184"/>
          <p:cNvSpPr txBox="1"/>
          <p:nvPr/>
        </p:nvSpPr>
        <p:spPr>
          <a:xfrm>
            <a:off x="19536963" y="9831944"/>
            <a:ext cx="2463032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kumimoji="0" lang="it-IT" sz="36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onna</a:t>
            </a: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21,6</a:t>
            </a: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</a:p>
        </p:txBody>
      </p:sp>
      <p:sp>
        <p:nvSpPr>
          <p:cNvPr id="186" name="CasellaDiTesto 185"/>
          <p:cNvSpPr txBox="1"/>
          <p:nvPr/>
        </p:nvSpPr>
        <p:spPr>
          <a:xfrm>
            <a:off x="19847859" y="7463424"/>
            <a:ext cx="2463032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kumimoji="0" lang="it-IT" sz="36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omo</a:t>
            </a:r>
            <a:endParaRPr kumimoji="0" lang="it-IT" sz="32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4,3</a:t>
            </a: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%</a:t>
            </a:r>
          </a:p>
        </p:txBody>
      </p:sp>
      <p:sp>
        <p:nvSpPr>
          <p:cNvPr id="187" name="CasellaDiTesto 186"/>
          <p:cNvSpPr txBox="1"/>
          <p:nvPr/>
        </p:nvSpPr>
        <p:spPr>
          <a:xfrm>
            <a:off x="12262031" y="4679123"/>
            <a:ext cx="2463032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1" dirty="0">
                <a:solidFill>
                  <a:srgbClr val="C25F0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kumimoji="0" lang="it-IT" sz="3600" b="1" i="0" u="none" strike="noStrike" cap="none" spc="0" normalizeH="0" baseline="0" dirty="0">
                <a:ln>
                  <a:noFill/>
                </a:ln>
                <a:solidFill>
                  <a:srgbClr val="C25F0E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nisex</a:t>
            </a:r>
            <a:endParaRPr kumimoji="0" lang="it-IT" sz="3200" b="1" i="0" u="none" strike="noStrike" cap="none" spc="0" normalizeH="0" baseline="0" dirty="0">
              <a:ln>
                <a:noFill/>
              </a:ln>
              <a:solidFill>
                <a:srgbClr val="C25F0E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400" b="1" dirty="0">
                <a:solidFill>
                  <a:srgbClr val="C25F0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74,1%</a:t>
            </a:r>
            <a:endParaRPr kumimoji="0" lang="it-IT" sz="4400" b="1" i="0" u="none" strike="noStrike" cap="none" spc="0" normalizeH="0" baseline="0" dirty="0">
              <a:ln>
                <a:noFill/>
              </a:ln>
              <a:solidFill>
                <a:srgbClr val="C25F0E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pSp>
        <p:nvGrpSpPr>
          <p:cNvPr id="199" name="Gruppo 72"/>
          <p:cNvGrpSpPr/>
          <p:nvPr/>
        </p:nvGrpSpPr>
        <p:grpSpPr>
          <a:xfrm>
            <a:off x="1770864" y="4154469"/>
            <a:ext cx="623506" cy="1685608"/>
            <a:chOff x="2768587" y="1005813"/>
            <a:chExt cx="172563" cy="534301"/>
          </a:xfrm>
        </p:grpSpPr>
        <p:sp>
          <p:nvSpPr>
            <p:cNvPr id="200" name="Ovale 199"/>
            <p:cNvSpPr/>
            <p:nvPr/>
          </p:nvSpPr>
          <p:spPr>
            <a:xfrm>
              <a:off x="2801913" y="1005813"/>
              <a:ext cx="108000" cy="10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1" name="Rettangolo arrotondato 200"/>
            <p:cNvSpPr/>
            <p:nvPr/>
          </p:nvSpPr>
          <p:spPr>
            <a:xfrm>
              <a:off x="2811439" y="1324114"/>
              <a:ext cx="396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2" name="Rettangolo arrotondato 201"/>
            <p:cNvSpPr/>
            <p:nvPr/>
          </p:nvSpPr>
          <p:spPr>
            <a:xfrm>
              <a:off x="2860838" y="1324114"/>
              <a:ext cx="396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3" name="Rettangolo arrotondato 202"/>
            <p:cNvSpPr/>
            <p:nvPr/>
          </p:nvSpPr>
          <p:spPr>
            <a:xfrm>
              <a:off x="2809159" y="1130762"/>
              <a:ext cx="900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Rettangolo arrotondato 203"/>
            <p:cNvSpPr/>
            <p:nvPr/>
          </p:nvSpPr>
          <p:spPr>
            <a:xfrm>
              <a:off x="2905150" y="1126900"/>
              <a:ext cx="36000" cy="21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5" name="Rettangolo arrotondato 204"/>
            <p:cNvSpPr/>
            <p:nvPr/>
          </p:nvSpPr>
          <p:spPr>
            <a:xfrm>
              <a:off x="2768587" y="1133034"/>
              <a:ext cx="36000" cy="21600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6" name="Rettangolo arrotondato 205"/>
            <p:cNvSpPr/>
            <p:nvPr/>
          </p:nvSpPr>
          <p:spPr>
            <a:xfrm>
              <a:off x="2770147" y="1125780"/>
              <a:ext cx="144000" cy="108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7" name="Shape 140">
            <a:extLst>
              <a:ext uri="{FF2B5EF4-FFF2-40B4-BE49-F238E27FC236}">
                <a16:creationId xmlns:a16="http://schemas.microsoft.com/office/drawing/2014/main" id="{05344E49-90E0-4365-85BB-3BAC35E5D28A}"/>
              </a:ext>
            </a:extLst>
          </p:cNvPr>
          <p:cNvSpPr/>
          <p:nvPr/>
        </p:nvSpPr>
        <p:spPr>
          <a:xfrm>
            <a:off x="548235" y="1494400"/>
            <a:ext cx="2326202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600" b="0" i="1" dirty="0">
                <a:solidFill>
                  <a:srgbClr val="9E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Si registra nell’ultimo anno un aumento del numero di persone che lavorano all’interno del salone e maggior diversificazione dell’offerta con un orientamento importante verso i saloni unisex.</a:t>
            </a:r>
            <a:endParaRPr lang="it-IT" sz="4800" b="0" i="1" dirty="0">
              <a:solidFill>
                <a:srgbClr val="9E000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  <a:sym typeface="Helvetica Neue"/>
            </a:endParaRP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9D7CE05-C4C4-4840-BDC8-9A55ADF342C2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09" name="Shape 140">
            <a:extLst>
              <a:ext uri="{FF2B5EF4-FFF2-40B4-BE49-F238E27FC236}">
                <a16:creationId xmlns:a16="http://schemas.microsoft.com/office/drawing/2014/main" id="{2E4DD4FA-BFF9-4613-BD83-6A6A6A490B19}"/>
              </a:ext>
            </a:extLst>
          </p:cNvPr>
          <p:cNvSpPr/>
          <p:nvPr/>
        </p:nvSpPr>
        <p:spPr>
          <a:xfrm>
            <a:off x="9629875" y="12086125"/>
            <a:ext cx="4327790" cy="49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24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Base: 945 rispondenti</a:t>
            </a:r>
            <a:endParaRPr lang="it-IT" sz="2400" i="1" dirty="0">
              <a:solidFill>
                <a:srgbClr val="BA753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8358990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0"/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Nell’ultimo anno, il numero degli addetti nel salone è ....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65A0638C-15AE-479F-81DD-12E1E2E59458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3ED9B2F3-22F4-BDBB-0159-1FB52009CE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077533"/>
              </p:ext>
            </p:extLst>
          </p:nvPr>
        </p:nvGraphicFramePr>
        <p:xfrm>
          <a:off x="3529584" y="2151598"/>
          <a:ext cx="14032994" cy="867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hape 140">
            <a:extLst>
              <a:ext uri="{FF2B5EF4-FFF2-40B4-BE49-F238E27FC236}">
                <a16:creationId xmlns:a16="http://schemas.microsoft.com/office/drawing/2014/main" id="{149B1658-4B84-9FA4-4751-F79E003F155E}"/>
              </a:ext>
            </a:extLst>
          </p:cNvPr>
          <p:cNvSpPr/>
          <p:nvPr/>
        </p:nvSpPr>
        <p:spPr>
          <a:xfrm>
            <a:off x="9629875" y="12086125"/>
            <a:ext cx="4327790" cy="49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24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Base: 945 rispondenti</a:t>
            </a:r>
            <a:endParaRPr lang="it-IT" sz="2400" i="1" dirty="0">
              <a:solidFill>
                <a:srgbClr val="BA753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478686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ico 18"/>
          <p:cNvGraphicFramePr/>
          <p:nvPr>
            <p:extLst>
              <p:ext uri="{D42A27DB-BD31-4B8C-83A1-F6EECF244321}">
                <p14:modId xmlns:p14="http://schemas.microsoft.com/office/powerpoint/2010/main" val="1016892512"/>
              </p:ext>
            </p:extLst>
          </p:nvPr>
        </p:nvGraphicFramePr>
        <p:xfrm>
          <a:off x="1468167" y="4094485"/>
          <a:ext cx="7864280" cy="6099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883380" y="2529895"/>
            <a:ext cx="7118023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Prezzo colorazione a testa intera su capelli di media lunghezza</a:t>
            </a:r>
          </a:p>
        </p:txBody>
      </p:sp>
      <p:sp>
        <p:nvSpPr>
          <p:cNvPr id="23" name="Ovale 22"/>
          <p:cNvSpPr/>
          <p:nvPr/>
        </p:nvSpPr>
        <p:spPr>
          <a:xfrm>
            <a:off x="8104362" y="4659860"/>
            <a:ext cx="900000" cy="900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47824"/>
              </p:ext>
            </p:extLst>
          </p:nvPr>
        </p:nvGraphicFramePr>
        <p:xfrm>
          <a:off x="9376652" y="4488173"/>
          <a:ext cx="2408017" cy="4781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95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Fino a 20€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5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21-30€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5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31-40€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5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Oltre 40€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Ovale 24"/>
          <p:cNvSpPr/>
          <p:nvPr/>
        </p:nvSpPr>
        <p:spPr>
          <a:xfrm>
            <a:off x="8104362" y="5795939"/>
            <a:ext cx="900000" cy="900000"/>
          </a:xfrm>
          <a:prstGeom prst="ellipse">
            <a:avLst/>
          </a:prstGeom>
          <a:solidFill>
            <a:srgbClr val="876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8104362" y="6932018"/>
            <a:ext cx="900000" cy="900000"/>
          </a:xfrm>
          <a:prstGeom prst="ellipse">
            <a:avLst/>
          </a:prstGeom>
          <a:solidFill>
            <a:srgbClr val="C25F0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8104362" y="8068098"/>
            <a:ext cx="900000" cy="900000"/>
          </a:xfrm>
          <a:prstGeom prst="ellipse">
            <a:avLst/>
          </a:prstGeom>
          <a:solidFill>
            <a:srgbClr val="E2D6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hape 140">
            <a:extLst>
              <a:ext uri="{FF2B5EF4-FFF2-40B4-BE49-F238E27FC236}">
                <a16:creationId xmlns:a16="http://schemas.microsoft.com/office/drawing/2014/main" id="{35DD4228-6F6E-47BF-A317-7E9906BD0ABE}"/>
              </a:ext>
            </a:extLst>
          </p:cNvPr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I principali trattamenti legati alla colorazione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748A7002-62C5-4B4C-8C2E-5C6A21F81C8A}"/>
              </a:ext>
            </a:extLst>
          </p:cNvPr>
          <p:cNvGrpSpPr/>
          <p:nvPr/>
        </p:nvGrpSpPr>
        <p:grpSpPr>
          <a:xfrm>
            <a:off x="3352206" y="5429439"/>
            <a:ext cx="2256085" cy="3216849"/>
            <a:chOff x="3744494" y="6077236"/>
            <a:chExt cx="2963510" cy="4309939"/>
          </a:xfrm>
        </p:grpSpPr>
        <p:grpSp>
          <p:nvGrpSpPr>
            <p:cNvPr id="86" name="Gruppo 85"/>
            <p:cNvGrpSpPr/>
            <p:nvPr/>
          </p:nvGrpSpPr>
          <p:grpSpPr>
            <a:xfrm>
              <a:off x="3990596" y="6077236"/>
              <a:ext cx="2226123" cy="1714216"/>
              <a:chOff x="1317522" y="4301477"/>
              <a:chExt cx="1729907" cy="1264053"/>
            </a:xfrm>
          </p:grpSpPr>
          <p:sp>
            <p:nvSpPr>
              <p:cNvPr id="87" name="Ovale 86"/>
              <p:cNvSpPr/>
              <p:nvPr/>
            </p:nvSpPr>
            <p:spPr>
              <a:xfrm>
                <a:off x="1343898" y="4431323"/>
                <a:ext cx="1372925" cy="113420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8" name="Rettangolo 87"/>
              <p:cNvSpPr/>
              <p:nvPr/>
            </p:nvSpPr>
            <p:spPr>
              <a:xfrm>
                <a:off x="1317522" y="4301477"/>
                <a:ext cx="1729907" cy="5958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9" name="Ovale 88"/>
              <p:cNvSpPr/>
              <p:nvPr/>
            </p:nvSpPr>
            <p:spPr>
              <a:xfrm>
                <a:off x="1343898" y="4800598"/>
                <a:ext cx="1372925" cy="1934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0" name="Ovale 89"/>
              <p:cNvSpPr/>
              <p:nvPr/>
            </p:nvSpPr>
            <p:spPr>
              <a:xfrm>
                <a:off x="1399586" y="4847494"/>
                <a:ext cx="1260000" cy="193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1" name="Gruppo 47"/>
              <p:cNvGrpSpPr/>
              <p:nvPr/>
            </p:nvGrpSpPr>
            <p:grpSpPr>
              <a:xfrm>
                <a:off x="2102218" y="4576738"/>
                <a:ext cx="394302" cy="502504"/>
                <a:chOff x="2102218" y="4506402"/>
                <a:chExt cx="394302" cy="502504"/>
              </a:xfrm>
            </p:grpSpPr>
            <p:sp>
              <p:nvSpPr>
                <p:cNvPr id="92" name="Parallelogramma 91"/>
                <p:cNvSpPr/>
                <p:nvPr/>
              </p:nvSpPr>
              <p:spPr>
                <a:xfrm rot="1868859">
                  <a:off x="2230728" y="4506402"/>
                  <a:ext cx="265792" cy="472145"/>
                </a:xfrm>
                <a:prstGeom prst="parallelogram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3" name="Ovale 92"/>
                <p:cNvSpPr/>
                <p:nvPr/>
              </p:nvSpPr>
              <p:spPr>
                <a:xfrm rot="1955852">
                  <a:off x="2102218" y="4857685"/>
                  <a:ext cx="200803" cy="151221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4" name="Rettangolo arrotondato 93"/>
                <p:cNvSpPr/>
                <p:nvPr/>
              </p:nvSpPr>
              <p:spPr>
                <a:xfrm rot="18627095" flipV="1">
                  <a:off x="2172718" y="4707325"/>
                  <a:ext cx="289094" cy="4571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grpSp>
          <p:nvGrpSpPr>
            <p:cNvPr id="99" name="Gruppo 98"/>
            <p:cNvGrpSpPr/>
            <p:nvPr/>
          </p:nvGrpSpPr>
          <p:grpSpPr>
            <a:xfrm>
              <a:off x="5077182" y="8012279"/>
              <a:ext cx="1630822" cy="2374896"/>
              <a:chOff x="4842168" y="4845212"/>
              <a:chExt cx="1080000" cy="1648998"/>
            </a:xfrm>
          </p:grpSpPr>
          <p:sp>
            <p:nvSpPr>
              <p:cNvPr id="95" name="Ovale 94"/>
              <p:cNvSpPr/>
              <p:nvPr/>
            </p:nvSpPr>
            <p:spPr>
              <a:xfrm>
                <a:off x="4842168" y="5414210"/>
                <a:ext cx="1080000" cy="108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50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endParaRPr>
              </a:p>
            </p:txBody>
          </p:sp>
          <p:sp>
            <p:nvSpPr>
              <p:cNvPr id="97" name="Rettangolo arrotondato 96"/>
              <p:cNvSpPr/>
              <p:nvPr/>
            </p:nvSpPr>
            <p:spPr>
              <a:xfrm>
                <a:off x="5192871" y="4893354"/>
                <a:ext cx="336884" cy="89733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8" name="Rettangolo arrotondato 97"/>
              <p:cNvSpPr/>
              <p:nvPr/>
            </p:nvSpPr>
            <p:spPr>
              <a:xfrm>
                <a:off x="5093288" y="4845212"/>
                <a:ext cx="540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endParaRPr lang="it-IT"/>
              </a:p>
            </p:txBody>
          </p:sp>
        </p:grpSp>
        <p:cxnSp>
          <p:nvCxnSpPr>
            <p:cNvPr id="44" name="Connettore 1 43"/>
            <p:cNvCxnSpPr/>
            <p:nvPr/>
          </p:nvCxnSpPr>
          <p:spPr>
            <a:xfrm>
              <a:off x="5597034" y="9373958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6" name="Connettore 1 45"/>
            <p:cNvCxnSpPr/>
            <p:nvPr/>
          </p:nvCxnSpPr>
          <p:spPr>
            <a:xfrm>
              <a:off x="3744494" y="7654459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7" name="Connettore 1 46"/>
            <p:cNvCxnSpPr/>
            <p:nvPr/>
          </p:nvCxnSpPr>
          <p:spPr>
            <a:xfrm>
              <a:off x="3904916" y="7806859"/>
              <a:ext cx="360000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0" name="Connettore 1 43">
              <a:extLst>
                <a:ext uri="{FF2B5EF4-FFF2-40B4-BE49-F238E27FC236}">
                  <a16:creationId xmlns:a16="http://schemas.microsoft.com/office/drawing/2014/main" id="{0298D5B4-2654-4616-B92D-F41CBA788289}"/>
                </a:ext>
              </a:extLst>
            </p:cNvPr>
            <p:cNvCxnSpPr/>
            <p:nvPr/>
          </p:nvCxnSpPr>
          <p:spPr>
            <a:xfrm>
              <a:off x="5822586" y="9526358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E993A84-86C4-4545-87E1-2BA7DA7D4013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DBF9DD4F-9181-D5FB-250C-242D06FDE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7737583"/>
              </p:ext>
            </p:extLst>
          </p:nvPr>
        </p:nvGraphicFramePr>
        <p:xfrm>
          <a:off x="12624628" y="3650509"/>
          <a:ext cx="11109853" cy="644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D10AEB1A-E28D-49CF-D468-9F280F7C6680}"/>
              </a:ext>
            </a:extLst>
          </p:cNvPr>
          <p:cNvSpPr txBox="1"/>
          <p:nvPr/>
        </p:nvSpPr>
        <p:spPr>
          <a:xfrm>
            <a:off x="14014172" y="2710801"/>
            <a:ext cx="9890319" cy="5334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 servizi colore più effettuati nell'ultimo anno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40">
            <a:extLst>
              <a:ext uri="{FF2B5EF4-FFF2-40B4-BE49-F238E27FC236}">
                <a16:creationId xmlns:a16="http://schemas.microsoft.com/office/drawing/2014/main" id="{35DD4228-6F6E-47BF-A317-7E9906BD0ABE}"/>
              </a:ext>
            </a:extLst>
          </p:cNvPr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 Frequenza dei servizi colore rispetto al periodo pre-Covid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E993A84-86C4-4545-87E1-2BA7DA7D4013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aphicFrame>
        <p:nvGraphicFramePr>
          <p:cNvPr id="40" name="Tabella 6">
            <a:extLst>
              <a:ext uri="{FF2B5EF4-FFF2-40B4-BE49-F238E27FC236}">
                <a16:creationId xmlns:a16="http://schemas.microsoft.com/office/drawing/2014/main" id="{19661AD4-7782-B2EB-5992-F2C7A228B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48577"/>
              </p:ext>
            </p:extLst>
          </p:nvPr>
        </p:nvGraphicFramePr>
        <p:xfrm>
          <a:off x="6011445" y="3728318"/>
          <a:ext cx="15120000" cy="540244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80000">
                  <a:extLst>
                    <a:ext uri="{9D8B030D-6E8A-4147-A177-3AD203B41FA5}">
                      <a16:colId xmlns:a16="http://schemas.microsoft.com/office/drawing/2014/main" val="4125141394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34680449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056145076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386243313"/>
                    </a:ext>
                  </a:extLst>
                </a:gridCol>
              </a:tblGrid>
              <a:tr h="974444">
                <a:tc>
                  <a:txBody>
                    <a:bodyPr/>
                    <a:lstStyle/>
                    <a:p>
                      <a:pPr algn="r" fontAlgn="b"/>
                      <a:endParaRPr lang="en-GB" sz="3200" b="0" i="0" u="none" strike="noStrike" cap="none" spc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  <a:sym typeface="Helvetica Ligh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cap="none" spc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Meno spesso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6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cap="none" spc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Uguale a prima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6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Più spesso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6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39691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copertura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36,2%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48,3%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15,5%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3428688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schiaritura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29,2%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35,7%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34,5%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5201593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cap="none" spc="0" baseline="0" noProof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tonalizzazione</a:t>
                      </a:r>
                      <a:endParaRPr lang="it-IT" sz="3200" b="0" i="0" u="none" strike="noStrike" cap="none" spc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  <a:sym typeface="Helvetica Ligh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30,4%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39,2%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30,4%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9496752"/>
                  </a:ext>
                </a:extLst>
              </a:tr>
            </a:tbl>
          </a:graphicData>
        </a:graphic>
      </p:graphicFrame>
      <p:grpSp>
        <p:nvGrpSpPr>
          <p:cNvPr id="41" name="Gruppo 40">
            <a:extLst>
              <a:ext uri="{FF2B5EF4-FFF2-40B4-BE49-F238E27FC236}">
                <a16:creationId xmlns:a16="http://schemas.microsoft.com/office/drawing/2014/main" id="{B15FA2FA-BD80-339B-A10D-DB3E64865B83}"/>
              </a:ext>
            </a:extLst>
          </p:cNvPr>
          <p:cNvGrpSpPr/>
          <p:nvPr/>
        </p:nvGrpSpPr>
        <p:grpSpPr>
          <a:xfrm>
            <a:off x="3352206" y="5429439"/>
            <a:ext cx="2256085" cy="3216849"/>
            <a:chOff x="3744494" y="6077236"/>
            <a:chExt cx="2963510" cy="4309939"/>
          </a:xfrm>
        </p:grpSpPr>
        <p:grpSp>
          <p:nvGrpSpPr>
            <p:cNvPr id="42" name="Gruppo 41">
              <a:extLst>
                <a:ext uri="{FF2B5EF4-FFF2-40B4-BE49-F238E27FC236}">
                  <a16:creationId xmlns:a16="http://schemas.microsoft.com/office/drawing/2014/main" id="{73C78AAC-AE7E-9D71-FD63-C281DD38D11F}"/>
                </a:ext>
              </a:extLst>
            </p:cNvPr>
            <p:cNvGrpSpPr/>
            <p:nvPr/>
          </p:nvGrpSpPr>
          <p:grpSpPr>
            <a:xfrm>
              <a:off x="3990596" y="6077236"/>
              <a:ext cx="2226123" cy="1714216"/>
              <a:chOff x="1317522" y="4301477"/>
              <a:chExt cx="1729907" cy="1264053"/>
            </a:xfrm>
          </p:grpSpPr>
          <p:sp>
            <p:nvSpPr>
              <p:cNvPr id="56" name="Ovale 55">
                <a:extLst>
                  <a:ext uri="{FF2B5EF4-FFF2-40B4-BE49-F238E27FC236}">
                    <a16:creationId xmlns:a16="http://schemas.microsoft.com/office/drawing/2014/main" id="{E1E7D12B-CC7A-B9B5-9D40-27E3E689E018}"/>
                  </a:ext>
                </a:extLst>
              </p:cNvPr>
              <p:cNvSpPr/>
              <p:nvPr/>
            </p:nvSpPr>
            <p:spPr>
              <a:xfrm>
                <a:off x="1343898" y="4431323"/>
                <a:ext cx="1372925" cy="113420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7" name="Rettangolo 56">
                <a:extLst>
                  <a:ext uri="{FF2B5EF4-FFF2-40B4-BE49-F238E27FC236}">
                    <a16:creationId xmlns:a16="http://schemas.microsoft.com/office/drawing/2014/main" id="{A997034D-AAA4-421C-2103-A464F2E43E7E}"/>
                  </a:ext>
                </a:extLst>
              </p:cNvPr>
              <p:cNvSpPr/>
              <p:nvPr/>
            </p:nvSpPr>
            <p:spPr>
              <a:xfrm>
                <a:off x="1317522" y="4301477"/>
                <a:ext cx="1729907" cy="5958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8" name="Ovale 57">
                <a:extLst>
                  <a:ext uri="{FF2B5EF4-FFF2-40B4-BE49-F238E27FC236}">
                    <a16:creationId xmlns:a16="http://schemas.microsoft.com/office/drawing/2014/main" id="{6A8AF260-290A-9481-C64E-BC62516BDEEB}"/>
                  </a:ext>
                </a:extLst>
              </p:cNvPr>
              <p:cNvSpPr/>
              <p:nvPr/>
            </p:nvSpPr>
            <p:spPr>
              <a:xfrm>
                <a:off x="1343898" y="4800598"/>
                <a:ext cx="1372925" cy="1934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9" name="Ovale 58">
                <a:extLst>
                  <a:ext uri="{FF2B5EF4-FFF2-40B4-BE49-F238E27FC236}">
                    <a16:creationId xmlns:a16="http://schemas.microsoft.com/office/drawing/2014/main" id="{9AF747DD-C631-4C93-2361-77562AE70645}"/>
                  </a:ext>
                </a:extLst>
              </p:cNvPr>
              <p:cNvSpPr/>
              <p:nvPr/>
            </p:nvSpPr>
            <p:spPr>
              <a:xfrm>
                <a:off x="1399586" y="4847494"/>
                <a:ext cx="1260000" cy="193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60" name="Gruppo 47">
                <a:extLst>
                  <a:ext uri="{FF2B5EF4-FFF2-40B4-BE49-F238E27FC236}">
                    <a16:creationId xmlns:a16="http://schemas.microsoft.com/office/drawing/2014/main" id="{14F66B6B-B041-A3A6-DC8E-CDE1E4298DC9}"/>
                  </a:ext>
                </a:extLst>
              </p:cNvPr>
              <p:cNvGrpSpPr/>
              <p:nvPr/>
            </p:nvGrpSpPr>
            <p:grpSpPr>
              <a:xfrm>
                <a:off x="2102218" y="4576738"/>
                <a:ext cx="394302" cy="502504"/>
                <a:chOff x="2102218" y="4506402"/>
                <a:chExt cx="394302" cy="502504"/>
              </a:xfrm>
            </p:grpSpPr>
            <p:sp>
              <p:nvSpPr>
                <p:cNvPr id="61" name="Parallelogramma 60">
                  <a:extLst>
                    <a:ext uri="{FF2B5EF4-FFF2-40B4-BE49-F238E27FC236}">
                      <a16:creationId xmlns:a16="http://schemas.microsoft.com/office/drawing/2014/main" id="{F28232B0-130C-204A-0584-B4C6A7713299}"/>
                    </a:ext>
                  </a:extLst>
                </p:cNvPr>
                <p:cNvSpPr/>
                <p:nvPr/>
              </p:nvSpPr>
              <p:spPr>
                <a:xfrm rot="1868859">
                  <a:off x="2230728" y="4506402"/>
                  <a:ext cx="265792" cy="472145"/>
                </a:xfrm>
                <a:prstGeom prst="parallelogram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2" name="Ovale 61">
                  <a:extLst>
                    <a:ext uri="{FF2B5EF4-FFF2-40B4-BE49-F238E27FC236}">
                      <a16:creationId xmlns:a16="http://schemas.microsoft.com/office/drawing/2014/main" id="{244042E2-D715-5438-5B4A-327432906C7B}"/>
                    </a:ext>
                  </a:extLst>
                </p:cNvPr>
                <p:cNvSpPr/>
                <p:nvPr/>
              </p:nvSpPr>
              <p:spPr>
                <a:xfrm rot="1955852">
                  <a:off x="2102218" y="4857685"/>
                  <a:ext cx="200803" cy="151221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3" name="Rettangolo arrotondato 93">
                  <a:extLst>
                    <a:ext uri="{FF2B5EF4-FFF2-40B4-BE49-F238E27FC236}">
                      <a16:creationId xmlns:a16="http://schemas.microsoft.com/office/drawing/2014/main" id="{1A40CF04-ADD1-97B2-4F74-18EC8DB4521F}"/>
                    </a:ext>
                  </a:extLst>
                </p:cNvPr>
                <p:cNvSpPr/>
                <p:nvPr/>
              </p:nvSpPr>
              <p:spPr>
                <a:xfrm rot="18627095" flipV="1">
                  <a:off x="2172718" y="4707325"/>
                  <a:ext cx="289094" cy="4571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4BD4DB3B-AB93-DE59-7F98-E40F83B9E366}"/>
                </a:ext>
              </a:extLst>
            </p:cNvPr>
            <p:cNvGrpSpPr/>
            <p:nvPr/>
          </p:nvGrpSpPr>
          <p:grpSpPr>
            <a:xfrm>
              <a:off x="5077182" y="8012279"/>
              <a:ext cx="1630822" cy="2374896"/>
              <a:chOff x="4842168" y="4845212"/>
              <a:chExt cx="1080000" cy="1648998"/>
            </a:xfrm>
          </p:grpSpPr>
          <p:sp>
            <p:nvSpPr>
              <p:cNvPr id="53" name="Ovale 52">
                <a:extLst>
                  <a:ext uri="{FF2B5EF4-FFF2-40B4-BE49-F238E27FC236}">
                    <a16:creationId xmlns:a16="http://schemas.microsoft.com/office/drawing/2014/main" id="{86002710-A526-D0C6-3751-793D06B62D52}"/>
                  </a:ext>
                </a:extLst>
              </p:cNvPr>
              <p:cNvSpPr/>
              <p:nvPr/>
            </p:nvSpPr>
            <p:spPr>
              <a:xfrm>
                <a:off x="4842168" y="5414210"/>
                <a:ext cx="1080000" cy="108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50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endParaRPr>
              </a:p>
            </p:txBody>
          </p:sp>
          <p:sp>
            <p:nvSpPr>
              <p:cNvPr id="54" name="Rettangolo arrotondato 96">
                <a:extLst>
                  <a:ext uri="{FF2B5EF4-FFF2-40B4-BE49-F238E27FC236}">
                    <a16:creationId xmlns:a16="http://schemas.microsoft.com/office/drawing/2014/main" id="{86463DA3-E550-DCB1-5287-442F94DF73E6}"/>
                  </a:ext>
                </a:extLst>
              </p:cNvPr>
              <p:cNvSpPr/>
              <p:nvPr/>
            </p:nvSpPr>
            <p:spPr>
              <a:xfrm>
                <a:off x="5192871" y="4893354"/>
                <a:ext cx="336884" cy="89733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Rettangolo arrotondato 97">
                <a:extLst>
                  <a:ext uri="{FF2B5EF4-FFF2-40B4-BE49-F238E27FC236}">
                    <a16:creationId xmlns:a16="http://schemas.microsoft.com/office/drawing/2014/main" id="{BD009230-DCA6-F032-1D53-25635ECD7EF6}"/>
                  </a:ext>
                </a:extLst>
              </p:cNvPr>
              <p:cNvSpPr/>
              <p:nvPr/>
            </p:nvSpPr>
            <p:spPr>
              <a:xfrm>
                <a:off x="5093288" y="4845212"/>
                <a:ext cx="540000" cy="108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endParaRPr lang="it-IT"/>
              </a:p>
            </p:txBody>
          </p:sp>
        </p:grpSp>
        <p:cxnSp>
          <p:nvCxnSpPr>
            <p:cNvPr id="45" name="Connettore 1 43">
              <a:extLst>
                <a:ext uri="{FF2B5EF4-FFF2-40B4-BE49-F238E27FC236}">
                  <a16:creationId xmlns:a16="http://schemas.microsoft.com/office/drawing/2014/main" id="{C93625F8-6441-8632-1B08-7F1A47623E01}"/>
                </a:ext>
              </a:extLst>
            </p:cNvPr>
            <p:cNvCxnSpPr/>
            <p:nvPr/>
          </p:nvCxnSpPr>
          <p:spPr>
            <a:xfrm>
              <a:off x="5597034" y="9373958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8" name="Connettore 1 45">
              <a:extLst>
                <a:ext uri="{FF2B5EF4-FFF2-40B4-BE49-F238E27FC236}">
                  <a16:creationId xmlns:a16="http://schemas.microsoft.com/office/drawing/2014/main" id="{23267012-B01A-76C6-19CD-958D6839D693}"/>
                </a:ext>
              </a:extLst>
            </p:cNvPr>
            <p:cNvCxnSpPr/>
            <p:nvPr/>
          </p:nvCxnSpPr>
          <p:spPr>
            <a:xfrm>
              <a:off x="3744494" y="7654459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9" name="Connettore 1 46">
              <a:extLst>
                <a:ext uri="{FF2B5EF4-FFF2-40B4-BE49-F238E27FC236}">
                  <a16:creationId xmlns:a16="http://schemas.microsoft.com/office/drawing/2014/main" id="{02E6DC4D-CC73-7E23-FDAA-7DD5C31B7D8F}"/>
                </a:ext>
              </a:extLst>
            </p:cNvPr>
            <p:cNvCxnSpPr/>
            <p:nvPr/>
          </p:nvCxnSpPr>
          <p:spPr>
            <a:xfrm>
              <a:off x="3904916" y="7806859"/>
              <a:ext cx="360000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2" name="Connettore 1 43">
              <a:extLst>
                <a:ext uri="{FF2B5EF4-FFF2-40B4-BE49-F238E27FC236}">
                  <a16:creationId xmlns:a16="http://schemas.microsoft.com/office/drawing/2014/main" id="{7663EB7B-920F-5418-A450-E4A61AE9190D}"/>
                </a:ext>
              </a:extLst>
            </p:cNvPr>
            <p:cNvCxnSpPr/>
            <p:nvPr/>
          </p:nvCxnSpPr>
          <p:spPr>
            <a:xfrm>
              <a:off x="5822586" y="9526358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57490645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afico 19"/>
          <p:cNvGraphicFramePr/>
          <p:nvPr>
            <p:extLst>
              <p:ext uri="{D42A27DB-BD31-4B8C-83A1-F6EECF244321}">
                <p14:modId xmlns:p14="http://schemas.microsoft.com/office/powerpoint/2010/main" val="1324147765"/>
              </p:ext>
            </p:extLst>
          </p:nvPr>
        </p:nvGraphicFramePr>
        <p:xfrm>
          <a:off x="4165788" y="3859561"/>
          <a:ext cx="8229365" cy="6099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Ovale 22"/>
          <p:cNvSpPr/>
          <p:nvPr/>
        </p:nvSpPr>
        <p:spPr>
          <a:xfrm>
            <a:off x="689763" y="4679740"/>
            <a:ext cx="900000" cy="900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29596"/>
              </p:ext>
            </p:extLst>
          </p:nvPr>
        </p:nvGraphicFramePr>
        <p:xfrm>
          <a:off x="1962053" y="4508053"/>
          <a:ext cx="2408017" cy="4781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95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Fino a 20€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5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21-30€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5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31-40€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5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Oltre 40€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Ovale 24"/>
          <p:cNvSpPr/>
          <p:nvPr/>
        </p:nvSpPr>
        <p:spPr>
          <a:xfrm>
            <a:off x="689763" y="5815819"/>
            <a:ext cx="900000" cy="900000"/>
          </a:xfrm>
          <a:prstGeom prst="ellipse">
            <a:avLst/>
          </a:prstGeom>
          <a:solidFill>
            <a:srgbClr val="876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689763" y="6951898"/>
            <a:ext cx="900000" cy="900000"/>
          </a:xfrm>
          <a:prstGeom prst="ellipse">
            <a:avLst/>
          </a:prstGeom>
          <a:solidFill>
            <a:srgbClr val="C25F0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689763" y="8087978"/>
            <a:ext cx="900000" cy="900000"/>
          </a:xfrm>
          <a:prstGeom prst="ellipse">
            <a:avLst/>
          </a:prstGeom>
          <a:solidFill>
            <a:srgbClr val="E2D6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260804EE-0C0C-4C50-ABCA-050A12D10D50}"/>
              </a:ext>
            </a:extLst>
          </p:cNvPr>
          <p:cNvGrpSpPr/>
          <p:nvPr/>
        </p:nvGrpSpPr>
        <p:grpSpPr>
          <a:xfrm>
            <a:off x="7241216" y="5433436"/>
            <a:ext cx="2517848" cy="2868444"/>
            <a:chOff x="17324292" y="6142612"/>
            <a:chExt cx="3307352" cy="3843145"/>
          </a:xfrm>
        </p:grpSpPr>
        <p:grpSp>
          <p:nvGrpSpPr>
            <p:cNvPr id="69" name="Gruppo 68"/>
            <p:cNvGrpSpPr/>
            <p:nvPr/>
          </p:nvGrpSpPr>
          <p:grpSpPr>
            <a:xfrm>
              <a:off x="17324292" y="6142612"/>
              <a:ext cx="2335312" cy="2142596"/>
              <a:chOff x="5243356" y="744431"/>
              <a:chExt cx="1594063" cy="1531593"/>
            </a:xfrm>
          </p:grpSpPr>
          <p:sp>
            <p:nvSpPr>
              <p:cNvPr id="70" name="Triangolo isoscele 69"/>
              <p:cNvSpPr/>
              <p:nvPr/>
            </p:nvSpPr>
            <p:spPr>
              <a:xfrm rot="2040000">
                <a:off x="6094568" y="744431"/>
                <a:ext cx="144000" cy="7920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1" name="Triangolo isoscele 70"/>
              <p:cNvSpPr/>
              <p:nvPr/>
            </p:nvSpPr>
            <p:spPr>
              <a:xfrm rot="4952622">
                <a:off x="6305939" y="1041460"/>
                <a:ext cx="144000" cy="918961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2" name="Rettangolo 71"/>
              <p:cNvSpPr/>
              <p:nvPr/>
            </p:nvSpPr>
            <p:spPr>
              <a:xfrm rot="21219972">
                <a:off x="5588430" y="1504505"/>
                <a:ext cx="360000" cy="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3" name="Anello 72"/>
              <p:cNvSpPr/>
              <p:nvPr/>
            </p:nvSpPr>
            <p:spPr>
              <a:xfrm rot="20901263">
                <a:off x="5243356" y="1409906"/>
                <a:ext cx="432000" cy="351554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4" name="Ovale 73"/>
              <p:cNvSpPr/>
              <p:nvPr/>
            </p:nvSpPr>
            <p:spPr>
              <a:xfrm rot="21123715">
                <a:off x="5860688" y="1460564"/>
                <a:ext cx="180000" cy="7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5" name="Ovale 74"/>
              <p:cNvSpPr/>
              <p:nvPr/>
            </p:nvSpPr>
            <p:spPr>
              <a:xfrm rot="1392051">
                <a:off x="5886262" y="1399413"/>
                <a:ext cx="144000" cy="108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6" name="Rettangolo 75"/>
              <p:cNvSpPr/>
              <p:nvPr/>
            </p:nvSpPr>
            <p:spPr>
              <a:xfrm rot="18348422">
                <a:off x="5663002" y="1631389"/>
                <a:ext cx="324000" cy="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Anello 76"/>
              <p:cNvSpPr/>
              <p:nvPr/>
            </p:nvSpPr>
            <p:spPr>
              <a:xfrm rot="18285241">
                <a:off x="5462301" y="1773276"/>
                <a:ext cx="432000" cy="351554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8" name="Arco 77"/>
              <p:cNvSpPr/>
              <p:nvPr/>
            </p:nvSpPr>
            <p:spPr>
              <a:xfrm rot="11067693">
                <a:off x="5654838" y="1948139"/>
                <a:ext cx="227736" cy="327885"/>
              </a:xfrm>
              <a:prstGeom prst="arc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0" name="Ovale 99"/>
            <p:cNvSpPr/>
            <p:nvPr/>
          </p:nvSpPr>
          <p:spPr>
            <a:xfrm>
              <a:off x="20343644" y="7793056"/>
              <a:ext cx="288000" cy="64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01" name="Rettangolo 100"/>
            <p:cNvSpPr/>
            <p:nvPr/>
          </p:nvSpPr>
          <p:spPr>
            <a:xfrm>
              <a:off x="19529363" y="7798834"/>
              <a:ext cx="914400" cy="64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02" name="Ovale 101"/>
            <p:cNvSpPr/>
            <p:nvPr/>
          </p:nvSpPr>
          <p:spPr>
            <a:xfrm>
              <a:off x="18768935" y="7558350"/>
              <a:ext cx="1080000" cy="108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cxnSp>
          <p:nvCxnSpPr>
            <p:cNvPr id="107" name="Connettore 1 106"/>
            <p:cNvCxnSpPr/>
            <p:nvPr/>
          </p:nvCxnSpPr>
          <p:spPr>
            <a:xfrm>
              <a:off x="19043029" y="7895086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8" name="Connettore 1 107"/>
            <p:cNvCxnSpPr/>
            <p:nvPr/>
          </p:nvCxnSpPr>
          <p:spPr>
            <a:xfrm>
              <a:off x="19043029" y="8047486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9" name="Connettore 1 108"/>
            <p:cNvCxnSpPr/>
            <p:nvPr/>
          </p:nvCxnSpPr>
          <p:spPr>
            <a:xfrm>
              <a:off x="19043029" y="8215927"/>
              <a:ext cx="518419" cy="0"/>
            </a:xfrm>
            <a:prstGeom prst="line">
              <a:avLst/>
            </a:prstGeom>
            <a:noFill/>
            <a:ln w="571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10" name="Rettangolo arrotondato 109"/>
            <p:cNvSpPr/>
            <p:nvPr/>
          </p:nvSpPr>
          <p:spPr>
            <a:xfrm>
              <a:off x="19144354" y="8311274"/>
              <a:ext cx="336884" cy="89733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Figura a mano libera 110"/>
            <p:cNvSpPr/>
            <p:nvPr/>
          </p:nvSpPr>
          <p:spPr>
            <a:xfrm rot="5400000">
              <a:off x="18459850" y="9122299"/>
              <a:ext cx="1548000" cy="178915"/>
            </a:xfrm>
            <a:custGeom>
              <a:avLst/>
              <a:gdLst>
                <a:gd name="connsiteX0" fmla="*/ 0 w 1034716"/>
                <a:gd name="connsiteY0" fmla="*/ 168442 h 328863"/>
                <a:gd name="connsiteX1" fmla="*/ 553453 w 1034716"/>
                <a:gd name="connsiteY1" fmla="*/ 24063 h 328863"/>
                <a:gd name="connsiteX2" fmla="*/ 745958 w 1034716"/>
                <a:gd name="connsiteY2" fmla="*/ 312821 h 328863"/>
                <a:gd name="connsiteX3" fmla="*/ 1034716 w 1034716"/>
                <a:gd name="connsiteY3" fmla="*/ 120315 h 32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16" h="328863">
                  <a:moveTo>
                    <a:pt x="0" y="168442"/>
                  </a:moveTo>
                  <a:cubicBezTo>
                    <a:pt x="214563" y="84221"/>
                    <a:pt x="429127" y="0"/>
                    <a:pt x="553453" y="24063"/>
                  </a:cubicBezTo>
                  <a:cubicBezTo>
                    <a:pt x="677779" y="48126"/>
                    <a:pt x="665748" y="296779"/>
                    <a:pt x="745958" y="312821"/>
                  </a:cubicBezTo>
                  <a:cubicBezTo>
                    <a:pt x="826168" y="328863"/>
                    <a:pt x="930442" y="224589"/>
                    <a:pt x="1034716" y="120315"/>
                  </a:cubicBezTo>
                </a:path>
              </a:pathLst>
            </a:custGeom>
            <a:noFill/>
            <a:ln w="76200" cap="flat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</p:grpSp>
      <p:sp>
        <p:nvSpPr>
          <p:cNvPr id="3" name="Shape 140">
            <a:extLst>
              <a:ext uri="{FF2B5EF4-FFF2-40B4-BE49-F238E27FC236}">
                <a16:creationId xmlns:a16="http://schemas.microsoft.com/office/drawing/2014/main" id="{35DD4228-6F6E-47BF-A317-7E9906BD0ABE}"/>
              </a:ext>
            </a:extLst>
          </p:cNvPr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Prezzi applicati su taglio e messa in piega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E993A84-86C4-4545-87E1-2BA7DA7D4013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D8E8A067-0B61-FD88-42DA-9E48E8C8D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2982"/>
              </p:ext>
            </p:extLst>
          </p:nvPr>
        </p:nvGraphicFramePr>
        <p:xfrm>
          <a:off x="12110673" y="4882224"/>
          <a:ext cx="11448000" cy="392644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4125141394"/>
                    </a:ext>
                  </a:extLst>
                </a:gridCol>
                <a:gridCol w="3132000">
                  <a:extLst>
                    <a:ext uri="{9D8B030D-6E8A-4147-A177-3AD203B41FA5}">
                      <a16:colId xmlns:a16="http://schemas.microsoft.com/office/drawing/2014/main" val="3468044900"/>
                    </a:ext>
                  </a:extLst>
                </a:gridCol>
                <a:gridCol w="3132000">
                  <a:extLst>
                    <a:ext uri="{9D8B030D-6E8A-4147-A177-3AD203B41FA5}">
                      <a16:colId xmlns:a16="http://schemas.microsoft.com/office/drawing/2014/main" val="1056145076"/>
                    </a:ext>
                  </a:extLst>
                </a:gridCol>
                <a:gridCol w="3132000">
                  <a:extLst>
                    <a:ext uri="{9D8B030D-6E8A-4147-A177-3AD203B41FA5}">
                      <a16:colId xmlns:a16="http://schemas.microsoft.com/office/drawing/2014/main" val="1386243313"/>
                    </a:ext>
                  </a:extLst>
                </a:gridCol>
              </a:tblGrid>
              <a:tr h="974444">
                <a:tc>
                  <a:txBody>
                    <a:bodyPr/>
                    <a:lstStyle/>
                    <a:p>
                      <a:pPr algn="r" fontAlgn="b"/>
                      <a:endParaRPr lang="en-GB" sz="3200" b="0" i="0" u="none" strike="noStrike" cap="none" spc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  <a:sym typeface="Helvetica Ligh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cap="none" spc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Meno spesso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6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cap="none" spc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Uguale a prima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6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Più spesso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6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39691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taglio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20,3%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59,9%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19,8%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3428688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messa </a:t>
                      </a:r>
                    </a:p>
                    <a:p>
                      <a:pPr algn="r" fontAlgn="b"/>
                      <a:r>
                        <a:rPr lang="it-IT" sz="32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in piega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49,1%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34,7%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Helvetica Light"/>
                        </a:rPr>
                        <a:t>16,2%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E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1449067"/>
                  </a:ext>
                </a:extLst>
              </a:tr>
            </a:tbl>
          </a:graphicData>
        </a:graphic>
      </p:graphicFrame>
      <p:sp>
        <p:nvSpPr>
          <p:cNvPr id="7" name="Shape 140">
            <a:extLst>
              <a:ext uri="{FF2B5EF4-FFF2-40B4-BE49-F238E27FC236}">
                <a16:creationId xmlns:a16="http://schemas.microsoft.com/office/drawing/2014/main" id="{71BEE420-2795-4007-45B8-4F075B472AB8}"/>
              </a:ext>
            </a:extLst>
          </p:cNvPr>
          <p:cNvSpPr/>
          <p:nvPr/>
        </p:nvSpPr>
        <p:spPr>
          <a:xfrm>
            <a:off x="12783367" y="3597767"/>
            <a:ext cx="10775306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algn="r"/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 </a:t>
            </a:r>
            <a:r>
              <a:rPr lang="it-IT" sz="2800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Frequenza rispetto all’anno precedente</a:t>
            </a:r>
          </a:p>
        </p:txBody>
      </p:sp>
    </p:spTree>
    <p:extLst>
      <p:ext uri="{BB962C8B-B14F-4D97-AF65-F5344CB8AC3E}">
        <p14:creationId xmlns:p14="http://schemas.microsoft.com/office/powerpoint/2010/main" val="331648833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0"/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Nel 2023 la situazione economica del salone è...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3F6169-5C2B-4B53-94C1-5D0BD612F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8712151"/>
              </p:ext>
            </p:extLst>
          </p:nvPr>
        </p:nvGraphicFramePr>
        <p:xfrm>
          <a:off x="3986784" y="2389342"/>
          <a:ext cx="14032994" cy="97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E3F08B7-B441-4EB1-A67C-C0E71D6CE61D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510326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0"/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Principali misure adottate nel 2023, per sostenere la ripresa delle attività del salone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3F6169-5C2B-4B53-94C1-5D0BD612F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214254"/>
              </p:ext>
            </p:extLst>
          </p:nvPr>
        </p:nvGraphicFramePr>
        <p:xfrm>
          <a:off x="3986784" y="1709530"/>
          <a:ext cx="14032994" cy="10694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E3F08B7-B441-4EB1-A67C-C0E71D6CE61D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2" name="Shape 140">
            <a:extLst>
              <a:ext uri="{FF2B5EF4-FFF2-40B4-BE49-F238E27FC236}">
                <a16:creationId xmlns:a16="http://schemas.microsoft.com/office/drawing/2014/main" id="{3B1B15C0-2C92-5F96-0944-7BBC594B8670}"/>
              </a:ext>
            </a:extLst>
          </p:cNvPr>
          <p:cNvSpPr/>
          <p:nvPr/>
        </p:nvSpPr>
        <p:spPr>
          <a:xfrm>
            <a:off x="14026722" y="12214692"/>
            <a:ext cx="4327790" cy="49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algn="ctr"/>
            <a:r>
              <a:rPr lang="it-IT" sz="24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Possibili più risposte</a:t>
            </a:r>
            <a:endParaRPr lang="it-IT" sz="2400" i="1" dirty="0">
              <a:solidFill>
                <a:srgbClr val="BA753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753676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0"/>
          <p:cNvSpPr txBox="1"/>
          <p:nvPr/>
        </p:nvSpPr>
        <p:spPr>
          <a:xfrm>
            <a:off x="1165477" y="1479440"/>
            <a:ext cx="716031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800" b="1" dirty="0">
                <a:solidFill>
                  <a:srgbClr val="876028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Partecipazione a corsi di tipo: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38508" y="6209373"/>
            <a:ext cx="44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STILISTICO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14468122" y="5668917"/>
            <a:ext cx="1952943" cy="1693547"/>
            <a:chOff x="4036965" y="669430"/>
            <a:chExt cx="811101" cy="720000"/>
          </a:xfrm>
          <a:solidFill>
            <a:schemeClr val="bg1">
              <a:lumMod val="65000"/>
            </a:schemeClr>
          </a:solidFill>
        </p:grpSpPr>
        <p:sp>
          <p:nvSpPr>
            <p:cNvPr id="15" name="Goccia 14"/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4036965" y="899239"/>
              <a:ext cx="811101" cy="2355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33,5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1238508" y="3893498"/>
            <a:ext cx="44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TECNICO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14476144" y="3340146"/>
            <a:ext cx="1952943" cy="1693547"/>
            <a:chOff x="4036965" y="669430"/>
            <a:chExt cx="811101" cy="720000"/>
          </a:xfrm>
          <a:solidFill>
            <a:schemeClr val="bg1">
              <a:lumMod val="65000"/>
            </a:schemeClr>
          </a:solidFill>
        </p:grpSpPr>
        <p:sp>
          <p:nvSpPr>
            <p:cNvPr id="20" name="Goccia 19"/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4036965" y="899239"/>
              <a:ext cx="811101" cy="2355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34,7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3" name="CasellaDiTesto 22"/>
          <p:cNvSpPr txBox="1"/>
          <p:nvPr/>
        </p:nvSpPr>
        <p:spPr>
          <a:xfrm>
            <a:off x="1238508" y="8525248"/>
            <a:ext cx="44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>
                <a:solidFill>
                  <a:srgbClr val="AF560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MANAGERIALE</a:t>
            </a:r>
          </a:p>
        </p:txBody>
      </p:sp>
      <p:grpSp>
        <p:nvGrpSpPr>
          <p:cNvPr id="24" name="Gruppo 23"/>
          <p:cNvGrpSpPr/>
          <p:nvPr/>
        </p:nvGrpSpPr>
        <p:grpSpPr>
          <a:xfrm>
            <a:off x="14460103" y="7997688"/>
            <a:ext cx="1952943" cy="1693547"/>
            <a:chOff x="4036965" y="669430"/>
            <a:chExt cx="811101" cy="720000"/>
          </a:xfrm>
          <a:solidFill>
            <a:schemeClr val="bg1">
              <a:lumMod val="65000"/>
            </a:schemeClr>
          </a:solidFill>
        </p:grpSpPr>
        <p:sp>
          <p:nvSpPr>
            <p:cNvPr id="25" name="Goccia 24"/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036965" y="899239"/>
              <a:ext cx="811101" cy="2355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21,5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9" name="CasellaDiTesto 28"/>
          <p:cNvSpPr txBox="1"/>
          <p:nvPr/>
        </p:nvSpPr>
        <p:spPr>
          <a:xfrm>
            <a:off x="1238508" y="10841124"/>
            <a:ext cx="4428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it-IT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NESSUN CORSO</a:t>
            </a:r>
          </a:p>
        </p:txBody>
      </p:sp>
      <p:sp>
        <p:nvSpPr>
          <p:cNvPr id="2" name="Shape 140">
            <a:extLst>
              <a:ext uri="{FF2B5EF4-FFF2-40B4-BE49-F238E27FC236}">
                <a16:creationId xmlns:a16="http://schemas.microsoft.com/office/drawing/2014/main" id="{99F6A544-8D16-4A65-83D4-73794765DDE2}"/>
              </a:ext>
            </a:extLst>
          </p:cNvPr>
          <p:cNvSpPr/>
          <p:nvPr/>
        </p:nvSpPr>
        <p:spPr>
          <a:xfrm>
            <a:off x="548235" y="66669"/>
            <a:ext cx="23262024" cy="76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6250" b="1">
                <a:solidFill>
                  <a:srgbClr val="005A9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it-IT" sz="4000" b="0" i="1" kern="1200" dirty="0">
                <a:solidFill>
                  <a:srgbClr val="BA753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"/>
              </a:rPr>
              <a:t>Attività di formazione durante i lockdown e nella lunga coda del post-pandemia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F24348AB-4178-4528-BF4A-FA0A2A37ED39}"/>
              </a:ext>
            </a:extLst>
          </p:cNvPr>
          <p:cNvGrpSpPr/>
          <p:nvPr/>
        </p:nvGrpSpPr>
        <p:grpSpPr>
          <a:xfrm>
            <a:off x="14446797" y="10326458"/>
            <a:ext cx="1952943" cy="1693546"/>
            <a:chOff x="4036965" y="669430"/>
            <a:chExt cx="811101" cy="720000"/>
          </a:xfrm>
          <a:solidFill>
            <a:schemeClr val="bg1">
              <a:lumMod val="65000"/>
            </a:schemeClr>
          </a:solidFill>
        </p:grpSpPr>
        <p:sp>
          <p:nvSpPr>
            <p:cNvPr id="33" name="Goccia 32">
              <a:extLst>
                <a:ext uri="{FF2B5EF4-FFF2-40B4-BE49-F238E27FC236}">
                  <a16:creationId xmlns:a16="http://schemas.microsoft.com/office/drawing/2014/main" id="{A43FF2AE-A605-4BF5-9323-D768ED14B1B7}"/>
                </a:ext>
              </a:extLst>
            </p:cNvPr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DC43FAA5-4B54-4BAD-B36D-9212ED20C4A0}"/>
                </a:ext>
              </a:extLst>
            </p:cNvPr>
            <p:cNvSpPr txBox="1"/>
            <p:nvPr/>
          </p:nvSpPr>
          <p:spPr>
            <a:xfrm>
              <a:off x="4036965" y="899239"/>
              <a:ext cx="811101" cy="2355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10,5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8F73076-3FB8-485D-95A9-782DFD19B2C3}"/>
              </a:ext>
            </a:extLst>
          </p:cNvPr>
          <p:cNvSpPr txBox="1"/>
          <p:nvPr/>
        </p:nvSpPr>
        <p:spPr>
          <a:xfrm>
            <a:off x="-25400" y="12812776"/>
            <a:ext cx="7696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14F95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Elaborazione Centro Studi di Cosmetica Italia.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>
                <a:solidFill>
                  <a:srgbClr val="014F9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 percentuali.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14F95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BCDB1E0-1109-407A-B290-CA2AE2AD7242}"/>
              </a:ext>
            </a:extLst>
          </p:cNvPr>
          <p:cNvSpPr txBox="1"/>
          <p:nvPr/>
        </p:nvSpPr>
        <p:spPr>
          <a:xfrm>
            <a:off x="12257200" y="2644832"/>
            <a:ext cx="631529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CONFRONTO CON IL 2020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DB05ADDF-68AA-1A9F-4954-63D37B7A711D}"/>
              </a:ext>
            </a:extLst>
          </p:cNvPr>
          <p:cNvGrpSpPr/>
          <p:nvPr/>
        </p:nvGrpSpPr>
        <p:grpSpPr>
          <a:xfrm>
            <a:off x="9170709" y="5682169"/>
            <a:ext cx="1952943" cy="1693547"/>
            <a:chOff x="4036965" y="669430"/>
            <a:chExt cx="811101" cy="720000"/>
          </a:xfrm>
          <a:solidFill>
            <a:schemeClr val="accent1"/>
          </a:solidFill>
        </p:grpSpPr>
        <p:sp>
          <p:nvSpPr>
            <p:cNvPr id="8" name="Goccia 7">
              <a:extLst>
                <a:ext uri="{FF2B5EF4-FFF2-40B4-BE49-F238E27FC236}">
                  <a16:creationId xmlns:a16="http://schemas.microsoft.com/office/drawing/2014/main" id="{2F7BBFAF-DD53-B62E-8726-25F1A05A89CF}"/>
                </a:ext>
              </a:extLst>
            </p:cNvPr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9602873D-1499-9FC3-7C0D-13B627809013}"/>
                </a:ext>
              </a:extLst>
            </p:cNvPr>
            <p:cNvSpPr txBox="1"/>
            <p:nvPr/>
          </p:nvSpPr>
          <p:spPr>
            <a:xfrm>
              <a:off x="4036965" y="899239"/>
              <a:ext cx="811101" cy="2355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50,6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001FACD2-0E46-308A-B938-72F70BEE363F}"/>
              </a:ext>
            </a:extLst>
          </p:cNvPr>
          <p:cNvGrpSpPr/>
          <p:nvPr/>
        </p:nvGrpSpPr>
        <p:grpSpPr>
          <a:xfrm>
            <a:off x="9178731" y="3353398"/>
            <a:ext cx="1952943" cy="1693547"/>
            <a:chOff x="4036965" y="669430"/>
            <a:chExt cx="811101" cy="720000"/>
          </a:xfrm>
          <a:solidFill>
            <a:srgbClr val="876028"/>
          </a:solidFill>
        </p:grpSpPr>
        <p:sp>
          <p:nvSpPr>
            <p:cNvPr id="13" name="Goccia 12">
              <a:extLst>
                <a:ext uri="{FF2B5EF4-FFF2-40B4-BE49-F238E27FC236}">
                  <a16:creationId xmlns:a16="http://schemas.microsoft.com/office/drawing/2014/main" id="{38BD29B7-5A4A-0D18-FE94-E4F207C87A6A}"/>
                </a:ext>
              </a:extLst>
            </p:cNvPr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5E21E1EC-E7F3-1360-2C98-00ACE06A8BCE}"/>
                </a:ext>
              </a:extLst>
            </p:cNvPr>
            <p:cNvSpPr txBox="1"/>
            <p:nvPr/>
          </p:nvSpPr>
          <p:spPr>
            <a:xfrm>
              <a:off x="4036965" y="899239"/>
              <a:ext cx="811101" cy="2355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67,0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522FE25D-5549-0718-2D38-3F08C2D5F550}"/>
              </a:ext>
            </a:extLst>
          </p:cNvPr>
          <p:cNvGrpSpPr/>
          <p:nvPr/>
        </p:nvGrpSpPr>
        <p:grpSpPr>
          <a:xfrm>
            <a:off x="9162690" y="8010940"/>
            <a:ext cx="1952943" cy="1693547"/>
            <a:chOff x="4036965" y="669430"/>
            <a:chExt cx="811101" cy="720000"/>
          </a:xfrm>
          <a:solidFill>
            <a:schemeClr val="accent1"/>
          </a:solidFill>
        </p:grpSpPr>
        <p:sp>
          <p:nvSpPr>
            <p:cNvPr id="46" name="Goccia 45">
              <a:extLst>
                <a:ext uri="{FF2B5EF4-FFF2-40B4-BE49-F238E27FC236}">
                  <a16:creationId xmlns:a16="http://schemas.microsoft.com/office/drawing/2014/main" id="{06F5BE40-BC1B-D939-A496-C7FF4A9C4CFA}"/>
                </a:ext>
              </a:extLst>
            </p:cNvPr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solidFill>
              <a:srgbClr val="AF56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2F195C61-3A43-FE4A-150B-DBD87FA02064}"/>
                </a:ext>
              </a:extLst>
            </p:cNvPr>
            <p:cNvSpPr txBox="1"/>
            <p:nvPr/>
          </p:nvSpPr>
          <p:spPr>
            <a:xfrm>
              <a:off x="4036965" y="899239"/>
              <a:ext cx="811101" cy="2355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28,4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E54235DD-51A9-0772-069C-AFF51B5F8AEA}"/>
              </a:ext>
            </a:extLst>
          </p:cNvPr>
          <p:cNvGrpSpPr/>
          <p:nvPr/>
        </p:nvGrpSpPr>
        <p:grpSpPr>
          <a:xfrm>
            <a:off x="9149384" y="10339710"/>
            <a:ext cx="1952943" cy="1693546"/>
            <a:chOff x="4036965" y="669430"/>
            <a:chExt cx="811101" cy="720000"/>
          </a:xfrm>
          <a:solidFill>
            <a:schemeClr val="accent1"/>
          </a:solidFill>
        </p:grpSpPr>
        <p:sp>
          <p:nvSpPr>
            <p:cNvPr id="49" name="Goccia 48">
              <a:extLst>
                <a:ext uri="{FF2B5EF4-FFF2-40B4-BE49-F238E27FC236}">
                  <a16:creationId xmlns:a16="http://schemas.microsoft.com/office/drawing/2014/main" id="{974F8E50-BC1A-E71D-2348-7436D489DDEC}"/>
                </a:ext>
              </a:extLst>
            </p:cNvPr>
            <p:cNvSpPr/>
            <p:nvPr/>
          </p:nvSpPr>
          <p:spPr>
            <a:xfrm rot="8009548">
              <a:off x="4073659" y="669430"/>
              <a:ext cx="720000" cy="720000"/>
            </a:xfrm>
            <a:prstGeom prst="teardrop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8908FA7C-9AF0-5122-CFB6-67682AC7A0B6}"/>
                </a:ext>
              </a:extLst>
            </p:cNvPr>
            <p:cNvSpPr txBox="1"/>
            <p:nvPr/>
          </p:nvSpPr>
          <p:spPr>
            <a:xfrm>
              <a:off x="4036965" y="899239"/>
              <a:ext cx="811101" cy="2355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13,6</a:t>
              </a:r>
              <a:r>
                <a:rPr lang="it-IT" sz="2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3687</TotalTime>
  <Words>723</Words>
  <Application>Microsoft Office PowerPoint</Application>
  <PresentationFormat>Personalizzato</PresentationFormat>
  <Paragraphs>173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Helvetica Light</vt:lpstr>
      <vt:lpstr>Helvetica Neue</vt:lpstr>
      <vt:lpstr>Verdana</vt:lpstr>
      <vt:lpstr>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Boni Benedetta</dc:creator>
  <cp:lastModifiedBy>Isolda Roberto</cp:lastModifiedBy>
  <cp:revision>305</cp:revision>
  <cp:lastPrinted>2022-04-27T06:36:57Z</cp:lastPrinted>
  <dcterms:modified xsi:type="dcterms:W3CDTF">2024-03-23T14:54:58Z</dcterms:modified>
</cp:coreProperties>
</file>